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24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Masters/slideMaster12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6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4.xml" ContentType="application/vnd.openxmlformats-officedocument.them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19.xml" ContentType="application/vnd.openxmlformats-officedocument.theme+xml"/>
  <Override PartName="/ppt/theme/theme7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3.xml" ContentType="application/vnd.openxmlformats-officedocument.theme+xml"/>
  <Override PartName="/ppt/theme/theme22.xml" ContentType="application/vnd.openxmlformats-officedocument.theme+xml"/>
  <Override PartName="/ppt/theme/theme14.xml" ContentType="application/vnd.openxmlformats-officedocument.theme+xml"/>
  <Override PartName="/ppt/theme/theme1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  <p:sldMasterId id="2147483803" r:id="rId8"/>
    <p:sldMasterId id="2147483806" r:id="rId9"/>
    <p:sldMasterId id="2147483811" r:id="rId10"/>
    <p:sldMasterId id="2147483821" r:id="rId11"/>
    <p:sldMasterId id="2147483824" r:id="rId12"/>
    <p:sldMasterId id="2147483829" r:id="rId13"/>
    <p:sldMasterId id="2147483833" r:id="rId14"/>
    <p:sldMasterId id="2147483837" r:id="rId15"/>
    <p:sldMasterId id="2147483841" r:id="rId16"/>
    <p:sldMasterId id="2147483845" r:id="rId17"/>
    <p:sldMasterId id="2147483849" r:id="rId18"/>
    <p:sldMasterId id="2147483853" r:id="rId19"/>
    <p:sldMasterId id="2147483857" r:id="rId20"/>
    <p:sldMasterId id="2147483861" r:id="rId21"/>
    <p:sldMasterId id="2147483865" r:id="rId22"/>
    <p:sldMasterId id="2147483868" r:id="rId23"/>
    <p:sldMasterId id="2147483872" r:id="rId24"/>
    <p:sldMasterId id="2147483877" r:id="rId25"/>
    <p:sldMasterId id="2147483880" r:id="rId26"/>
    <p:sldMasterId id="2147483883" r:id="rId27"/>
  </p:sldMasterIdLst>
  <p:notesMasterIdLst>
    <p:notesMasterId r:id="rId41"/>
  </p:notesMasterIdLst>
  <p:handoutMasterIdLst>
    <p:handoutMasterId r:id="rId42"/>
  </p:handoutMasterIdLst>
  <p:sldIdLst>
    <p:sldId id="291" r:id="rId28"/>
    <p:sldId id="830" r:id="rId29"/>
    <p:sldId id="775" r:id="rId30"/>
    <p:sldId id="831" r:id="rId31"/>
    <p:sldId id="819" r:id="rId32"/>
    <p:sldId id="815" r:id="rId33"/>
    <p:sldId id="816" r:id="rId34"/>
    <p:sldId id="818" r:id="rId35"/>
    <p:sldId id="793" r:id="rId36"/>
    <p:sldId id="832" r:id="rId37"/>
    <p:sldId id="826" r:id="rId38"/>
    <p:sldId id="829" r:id="rId39"/>
    <p:sldId id="532" r:id="rId40"/>
  </p:sldIdLst>
  <p:sldSz cx="9144000" cy="6858000" type="screen4x3"/>
  <p:notesSz cx="6742113" cy="9872663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9903"/>
    <a:srgbClr val="FF0000"/>
    <a:srgbClr val="007AAE"/>
    <a:srgbClr val="339966"/>
    <a:srgbClr val="2A4677"/>
    <a:srgbClr val="98B0DB"/>
    <a:srgbClr val="969696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73" autoAdjust="0"/>
    <p:restoredTop sz="86391" autoAdjust="0"/>
  </p:normalViewPr>
  <p:slideViewPr>
    <p:cSldViewPr showGuides="1">
      <p:cViewPr varScale="1">
        <p:scale>
          <a:sx n="92" d="100"/>
          <a:sy n="92" d="100"/>
        </p:scale>
        <p:origin x="1212" y="108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6156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09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Master" Target="slideMasters/slideMaster24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commentAuthors" Target="commentAuthors.xml"/><Relationship Id="rId48" Type="http://schemas.openxmlformats.org/officeDocument/2006/relationships/customXml" Target="../customXml/item4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theme" Target="theme/theme1.xml"/><Relationship Id="rId20" Type="http://schemas.openxmlformats.org/officeDocument/2006/relationships/slideMaster" Target="slideMasters/slideMaster17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>
            <a:lvl1pPr defTabSz="909931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9796" y="3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477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b" anchorCtr="0" compatLnSpc="1">
            <a:prstTxWarp prst="textNoShape">
              <a:avLst/>
            </a:prstTxWarp>
          </a:bodyPr>
          <a:lstStyle>
            <a:lvl1pPr defTabSz="909931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796" y="9378477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>
            <a:lvl1pPr defTabSz="909931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796" y="3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055" y="4689242"/>
            <a:ext cx="4944006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477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b" anchorCtr="0" compatLnSpc="1">
            <a:prstTxWarp prst="textNoShape">
              <a:avLst/>
            </a:prstTxWarp>
          </a:bodyPr>
          <a:lstStyle>
            <a:lvl1pPr defTabSz="909931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796" y="9378477"/>
            <a:ext cx="2922317" cy="49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1" tIns="45457" rIns="90911" bIns="45457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00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de-A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45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38037" indent="-283861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35443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589619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43796" indent="-227089" defTabSz="909931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497973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52150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06327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60504" indent="-227089" defTabSz="909931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cid:image016.png@01CFFDC7.00300520" TargetMode="External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cid:image016.png@01CFFDC7.00300520" TargetMode="Externa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9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14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1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18.png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5" Type="http://schemas.openxmlformats.org/officeDocument/2006/relationships/image" Target="cid:image016.png@01CFFDC7.00300520" TargetMode="External"/><Relationship Id="rId4" Type="http://schemas.openxmlformats.org/officeDocument/2006/relationships/image" Target="../media/image3.gif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2" descr="C:\Users\8019ZN\AppData\Roaming\Microsoft\Signatures\GRTgaz_fichiers\lOGO_GRTGAZ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24744"/>
            <a:ext cx="1512168" cy="961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pic>
        <p:nvPicPr>
          <p:cNvPr id="4" name="3 Imagen" descr="TIGF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37312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386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68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749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kumimoji="0" lang="fr-FR" sz="4800" b="1" i="0" u="none" strike="noStrike" kern="1200" cap="none" spc="0" normalizeH="0" baseline="0" noProof="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Frutiger LT Std 45 Light" pitchFamily="34" charset="0"/>
                <a:ea typeface="+mj-ea"/>
                <a:cs typeface="+mj-cs"/>
              </a:defRPr>
            </a:lvl1pPr>
          </a:lstStyle>
          <a:p>
            <a:pPr marL="12700" marR="0" lvl="0" indent="-127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14348" y="4143380"/>
            <a:ext cx="6400800" cy="4714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007E69"/>
              </a:buClr>
              <a:buSzPct val="90000"/>
              <a:buFontTx/>
              <a:buNone/>
              <a:tabLst/>
              <a:defRPr/>
            </a:pPr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950F-CB4B-47EE-9C03-87090FB7CDA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 hasCustomPrompt="1"/>
          </p:nvPr>
        </p:nvSpPr>
        <p:spPr>
          <a:xfrm>
            <a:off x="785786" y="5000636"/>
            <a:ext cx="4286280" cy="42862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1pPr>
            <a:lvl5pPr algn="l">
              <a:buNone/>
              <a:def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Frutiger LT Std 55 Roman"/>
                <a:ea typeface="+mn-ea"/>
                <a:cs typeface="+mn-cs"/>
              </a:defRPr>
            </a:lvl5pPr>
          </a:lstStyle>
          <a:p>
            <a:pPr lvl="0"/>
            <a:r>
              <a:rPr lang="fr-FR" dirty="0" smtClean="0"/>
              <a:t>Date de la présentation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608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714488"/>
            <a:ext cx="7543800" cy="4114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0AC9-110D-41E8-BA94-4870B6070D56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1143000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1150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3109" y="2214555"/>
            <a:ext cx="5929354" cy="1357321"/>
          </a:xfrm>
        </p:spPr>
        <p:txBody>
          <a:bodyPr anchor="t"/>
          <a:lstStyle>
            <a:lvl1pPr marL="12700" indent="-1270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fr-FR" sz="48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52400" dist="50800" dir="30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ヒラギノ角ゴ Pro W3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7F9B0-8AEE-482C-958E-2E0C07F2F09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02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99EF-0CD0-4418-B4DA-FBA4AEA18FBD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71472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1"/>
          </p:nvPr>
        </p:nvSpPr>
        <p:spPr>
          <a:xfrm>
            <a:off x="4714876" y="1643050"/>
            <a:ext cx="4000528" cy="442915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73843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2350D-D0F7-4688-802B-7592882EDB49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36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A8296-4DA9-4368-9894-DB93FDB474FA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69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3CE68-1C93-439B-AF75-C50E8CF7F982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3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1AD34-10EB-4D9D-87C8-462905D90107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2050259" y="-335803"/>
            <a:ext cx="5186358" cy="842968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2207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457200"/>
            <a:ext cx="211455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BF62A-6460-42E1-A36C-2463C7E905D4}" type="slidenum">
              <a:rPr lang="fr-F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fr-FR" sz="900">
              <a:solidFill>
                <a:srgbClr val="00000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 rot="5400000">
            <a:off x="500034" y="285728"/>
            <a:ext cx="5786478" cy="621510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ts val="1200"/>
              </a:spcBef>
              <a:spcAft>
                <a:spcPts val="30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ts val="400"/>
              </a:spcAft>
              <a:buBlip>
                <a:blip r:embed="rId2"/>
              </a:buBlip>
              <a:defRPr lang="fr-FR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ts val="300"/>
              </a:spcAft>
              <a:buFont typeface="Wingdings" pitchFamily="2" charset="2"/>
              <a:buChar char="Ø"/>
              <a:defRPr lang="fr-FR" sz="1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lang="fr-FR" sz="2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ヒラギノ角ゴ Pro W3" pitchFamily="-128" charset="-128"/>
                <a:cs typeface="ヒラギノ角ゴ Pro W3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851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889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8568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924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282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640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86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419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703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ChangeArrowheads="1"/>
          </p:cNvSpPr>
          <p:nvPr userDrawn="1"/>
        </p:nvSpPr>
        <p:spPr bwMode="auto">
          <a:xfrm>
            <a:off x="1379538" y="126047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457200">
              <a:defRPr/>
            </a:pPr>
            <a:endParaRPr lang="en-US" sz="1800" b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96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4085125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73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49417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24861553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15519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37137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0973288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58275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469399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7380496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330638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855007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693589848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00698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8254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50627452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28858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62545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147483449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67804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09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95528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258439815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9553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40847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850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229" y="1370119"/>
            <a:ext cx="3468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620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5" y="1268413"/>
            <a:ext cx="1430338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R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1508125"/>
            <a:ext cx="1970088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13 Imagen" descr="TIGF"/>
          <p:cNvPicPr>
            <a:picLocks noChangeAspect="1"/>
          </p:cNvPicPr>
          <p:nvPr userDrawn="1"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592263"/>
            <a:ext cx="14732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</p:spTree>
    <p:extLst>
      <p:ext uri="{BB962C8B-B14F-4D97-AF65-F5344CB8AC3E}">
        <p14:creationId xmlns:p14="http://schemas.microsoft.com/office/powerpoint/2010/main" val="54615446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3469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95777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6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94" y="1361452"/>
            <a:ext cx="1368152" cy="6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3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0321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976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" y="1251919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567" y="1393307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" name="10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Inicio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829" y="1421322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C:\Users\8019ZN\AppData\Roaming\Microsoft\Signatures\GRTgaz_fichiers\lOGO_GRTGAZ.png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08" y="1155496"/>
            <a:ext cx="1620320" cy="979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84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9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246948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93307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568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022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36912"/>
            <a:ext cx="87849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fr-FR" dirty="0" smtClean="0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7347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80528" y="-99392"/>
            <a:ext cx="3240359" cy="713278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fr-FR" sz="1800" b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4300" y="2817214"/>
            <a:ext cx="3529013" cy="792162"/>
          </a:xfrm>
        </p:spPr>
        <p:txBody>
          <a:bodyPr/>
          <a:lstStyle>
            <a:lvl1pPr>
              <a:defRPr sz="1800" b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924300" y="3703187"/>
            <a:ext cx="3529013" cy="0"/>
          </a:xfrm>
          <a:prstGeom prst="line">
            <a:avLst/>
          </a:prstGeom>
          <a:ln w="12700">
            <a:solidFill>
              <a:srgbClr val="E8473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fr-FR" dirty="0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271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us-titr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972535"/>
            <a:ext cx="8784976" cy="792162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521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s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1520" y="1036577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0596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ête de section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2610061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110987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5385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65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47" y="1411159"/>
            <a:ext cx="1473332" cy="4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2464" y="941749"/>
            <a:ext cx="8229600" cy="549353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sz="half" idx="1"/>
          </p:nvPr>
        </p:nvSpPr>
        <p:spPr>
          <a:xfrm>
            <a:off x="252464" y="1600200"/>
            <a:ext cx="4038600" cy="38433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contenu 3"/>
          <p:cNvSpPr>
            <a:spLocks noGrp="1"/>
          </p:cNvSpPr>
          <p:nvPr>
            <p:ph sz="half" idx="2"/>
          </p:nvPr>
        </p:nvSpPr>
        <p:spPr>
          <a:xfrm>
            <a:off x="4443464" y="1600200"/>
            <a:ext cx="4038600" cy="384339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0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156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légend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1107782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369370" y="1107782"/>
            <a:ext cx="5111750" cy="4241159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/>
                <a:cs typeface="Arial"/>
              </a:defRPr>
            </a:lvl1pPr>
            <a:lvl2pPr algn="l">
              <a:defRPr sz="2800">
                <a:latin typeface="Arial"/>
                <a:cs typeface="Arial"/>
              </a:defRPr>
            </a:lvl2pPr>
            <a:lvl3pPr algn="l">
              <a:defRPr sz="2400">
                <a:latin typeface="Arial"/>
                <a:cs typeface="Arial"/>
              </a:defRPr>
            </a:lvl3pPr>
            <a:lvl4pPr algn="l">
              <a:defRPr sz="2000">
                <a:latin typeface="Arial"/>
                <a:cs typeface="Arial"/>
              </a:defRPr>
            </a:lvl4pPr>
            <a:lvl5pPr algn="l"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1520" y="2269832"/>
            <a:ext cx="3008313" cy="30791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78474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Vale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2EF849-9042-4CA1-8A48-AC1EEA9FEF5D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6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252157"/>
            <a:ext cx="5486400" cy="3475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71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212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>
              <a:solidFill>
                <a:srgbClr val="2A4677"/>
              </a:solidFill>
            </a:endParaRPr>
          </a:p>
        </p:txBody>
      </p:sp>
      <p:pic>
        <p:nvPicPr>
          <p:cNvPr id="10" name="Image 12" descr="C:\Users\8019ZN\AppData\Roaming\Microsoft\Signatures\GRTgaz_fichiers\lOGO_GRTGAZ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820" y="1146822"/>
            <a:ext cx="1569337" cy="1032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92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1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0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cid:image016.png@01CFFDC7.00300520" TargetMode="External"/><Relationship Id="rId3" Type="http://schemas.openxmlformats.org/officeDocument/2006/relationships/theme" Target="../theme/theme2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heme" Target="../theme/theme22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Relationship Id="rId9" Type="http://schemas.openxmlformats.org/officeDocument/2006/relationships/image" Target="../media/image4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image" Target="../media/image20.jpeg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9.emf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cid:image016.png@01CFFDC7.00300520" TargetMode="External"/><Relationship Id="rId5" Type="http://schemas.openxmlformats.org/officeDocument/2006/relationships/image" Target="../media/image3.gif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heme" Target="../theme/theme5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0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7" Type="http://schemas.openxmlformats.org/officeDocument/2006/relationships/image" Target="cid:image016.png@01CFFDC7.00300520" TargetMode="Externa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5318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1852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93319C1A-50E2-4D6C-991C-CE234BC33556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2012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8843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98788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9579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1647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4549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pitchFamily="34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0100B77F-C519-4222-B890-48E9B42E59D4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28967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pitchFamily="34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214" y="6256096"/>
            <a:ext cx="2185970" cy="36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826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 smtClean="0"/>
              <a:t>Text</a:t>
            </a:r>
          </a:p>
          <a:p>
            <a:pPr lvl="1"/>
            <a:r>
              <a:rPr lang="nl-NL" altLang="en-US" smtClean="0"/>
              <a:t>bullet 1</a:t>
            </a:r>
          </a:p>
          <a:p>
            <a:pPr lvl="2"/>
            <a:r>
              <a:rPr lang="nl-NL" altLang="en-US" smtClean="0"/>
              <a:t>bullet 2</a:t>
            </a:r>
          </a:p>
          <a:p>
            <a:pPr lvl="3"/>
            <a:r>
              <a:rPr lang="nl-NL" altLang="en-US" smtClean="0"/>
              <a:t>bullet 3</a:t>
            </a:r>
          </a:p>
          <a:p>
            <a:pPr lvl="4"/>
            <a:r>
              <a:rPr lang="nl-NL" altLang="en-US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</a:pPr>
            <a:endParaRPr lang="es-ES" sz="2300" b="0" baseline="30000" smtClean="0">
              <a:solidFill>
                <a:srgbClr val="006A9A"/>
              </a:solidFill>
              <a:latin typeface="Verdana" pitchFamily="34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315325" y="6457950"/>
            <a:ext cx="72072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None/>
              <a:defRPr/>
            </a:pPr>
            <a:fld id="{D97A416E-FC53-4EC3-938D-0E937EAF593B}" type="slidenum"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pPr algn="r">
                <a:spcAft>
                  <a:spcPts val="600"/>
                </a:spcAft>
                <a:buClr>
                  <a:srgbClr val="006A9A"/>
                </a:buClr>
                <a:buSzPct val="120000"/>
                <a:buFont typeface="Arial" charset="0"/>
                <a:buNone/>
                <a:defRPr/>
              </a:pPr>
              <a:t>‹Nº›</a:t>
            </a:fld>
            <a:r>
              <a:rPr lang="de-AT" altLang="en-US" sz="1100" b="0" baseline="0" smtClean="0">
                <a:solidFill>
                  <a:srgbClr val="2A4677"/>
                </a:solidFill>
                <a:latin typeface="Arial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1" descr="R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256338"/>
            <a:ext cx="1008062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9 Imagen" descr="TIGF"/>
          <p:cNvPicPr>
            <a:picLocks noChangeAspect="1"/>
          </p:cNvPicPr>
          <p:nvPr userDrawn="1"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251575"/>
            <a:ext cx="10207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656882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80" y="6256096"/>
            <a:ext cx="922548" cy="40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62935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589543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763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11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66581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Inicio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08" y="6204744"/>
            <a:ext cx="18288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C:\Users\8019ZN\AppData\Roaming\Microsoft\Signatures\GRTgaz_fichiers\lOGO_GRTGAZ.png"/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6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86" y="6256098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1643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81" r:id="rId1"/>
    <p:sldLayoutId id="214748388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2"/>
          <p:cNvPicPr>
            <a:picLocks noChangeAspect="1"/>
          </p:cNvPicPr>
          <p:nvPr userDrawn="1"/>
        </p:nvPicPr>
        <p:blipFill>
          <a:blip r:embed="rId10" cstate="print"/>
          <a:srcRect l="57936" t="6207" r="3140"/>
          <a:stretch>
            <a:fillRect/>
          </a:stretch>
        </p:blipFill>
        <p:spPr bwMode="auto">
          <a:xfrm>
            <a:off x="0" y="72479"/>
            <a:ext cx="91440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5616" y="6409134"/>
            <a:ext cx="6336704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0" smtClean="0">
                <a:solidFill>
                  <a:prstClr val="black"/>
                </a:solidFill>
              </a:rPr>
              <a:t>Titre de présentation - émetteur - date (à modifier dans Menu Insertion / En-tête &amp; pied de page/ Appliquer partout)</a:t>
            </a:r>
            <a:endParaRPr lang="fr-FR" b="0" dirty="0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1520" y="6409134"/>
            <a:ext cx="802432" cy="33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C82EF849-9042-4CA1-8A48-AC1EEA9FEF5D}" type="slidenum">
              <a:rPr lang="fr-FR" b="0" smtClean="0">
                <a:solidFill>
                  <a:prstClr val="black"/>
                </a:solidFill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fr-FR" b="0" dirty="0">
              <a:solidFill>
                <a:prstClr val="black"/>
              </a:solidFill>
            </a:endParaRPr>
          </a:p>
        </p:txBody>
      </p:sp>
      <p:pic>
        <p:nvPicPr>
          <p:cNvPr id="11" name="Picture 9" descr="AffichesVisages-step3-v2-06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00392" y="5736550"/>
            <a:ext cx="720080" cy="1004818"/>
          </a:xfrm>
          <a:prstGeom prst="rect">
            <a:avLst/>
          </a:prstGeom>
        </p:spPr>
      </p:pic>
      <p:sp>
        <p:nvSpPr>
          <p:cNvPr id="12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36912"/>
            <a:ext cx="8784976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61878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 Imagen" descr="TIGF"/>
          <p:cNvPicPr>
            <a:picLocks noChangeAspect="1"/>
          </p:cNvPicPr>
          <p:nvPr userDrawn="1"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28" y="6243466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58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2" y="6256097"/>
            <a:ext cx="1020000" cy="3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9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27773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4" r:id="rId1"/>
    <p:sldLayoutId id="214748380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4" y="6287450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7251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04000"/>
            <a:ext cx="609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 baseline="0">
                <a:latin typeface="+mn-lt"/>
                <a:ea typeface="ヒラギノ角ゴ Pro W3" pitchFamily="-128" charset="-128"/>
                <a:cs typeface="+mn-cs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50A3E4B-80C8-461E-AC60-F4C994AD9D1B}" type="slidenum">
              <a:rPr lang="fr-FR" b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‹Nº›</a:t>
            </a:fld>
            <a:endParaRPr lang="fr-FR" sz="900" b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65786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fr-FR" sz="1800" b="0">
              <a:solidFill>
                <a:srgbClr val="000000"/>
              </a:solidFill>
              <a:latin typeface="GazdeFranceMedium" pitchFamily="-12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4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8" r:id="rId1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200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  <a:cs typeface="ヒラギノ角ゴ Pro W3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Blip>
          <a:blip r:embed="rId13"/>
        </a:buBlip>
        <a:defRPr sz="3600">
          <a:solidFill>
            <a:schemeClr val="tx2"/>
          </a:solidFill>
          <a:latin typeface="Frutiger 65 Bold" pitchFamily="-128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11592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2" r:id="rId1"/>
    <p:sldLayoutId id="2147483823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>
              <a:solidFill>
                <a:srgbClr val="2A4677"/>
              </a:solidFill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>
                <a:solidFill>
                  <a:srgbClr val="2A4677"/>
                </a:solidFill>
              </a:rPr>
              <a:pPr algn="r" eaLnBrk="0" hangingPunct="0"/>
              <a:t>‹Nº›</a:t>
            </a:fld>
            <a:r>
              <a:rPr lang="de-AT" sz="1100" b="0">
                <a:solidFill>
                  <a:srgbClr val="2A4677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9 Imagen" descr="TIGF"/>
          <p:cNvPicPr>
            <a:picLocks noChangeAspect="1"/>
          </p:cNvPicPr>
          <p:nvPr userDrawn="1"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6251078"/>
            <a:ext cx="1020000" cy="32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2677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25" r:id="rId1"/>
    <p:sldLayoutId id="2147483826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tsog.eu/public/uploads/files/publications/TYNDP/2017/entsog_tyndp_2017_Annex_D_Capacities.xlsx" TargetMode="External"/><Relationship Id="rId3" Type="http://schemas.openxmlformats.org/officeDocument/2006/relationships/hyperlink" Target="https://www.entsog.eu/public/uploads/files/publications/TYNDP/2017/entsog_tyndp_2017_main_170428_web_xs.pdf" TargetMode="External"/><Relationship Id="rId7" Type="http://schemas.openxmlformats.org/officeDocument/2006/relationships/hyperlink" Target="https://www.entsog.eu/public/uploads/files/publications/TYNDP/2017/Annex%20C.zip" TargetMode="External"/><Relationship Id="rId12" Type="http://schemas.openxmlformats.org/officeDocument/2006/relationships/hyperlink" Target="https://www.entsog.eu/public/uploads/files/publications/TYNDP/2017/Annex%20H.zi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hyperlink" Target="https://www.entsog.eu/public/uploads/files/publications/TYNDP/2017/ENTSOG_TYNDP_2017_A0_1189x841.pdf" TargetMode="External"/><Relationship Id="rId11" Type="http://schemas.openxmlformats.org/officeDocument/2006/relationships/hyperlink" Target="https://www.entsog.eu/public/uploads/files/publications/TYNDP/2017/entsog_tyndp_2017_Annex_G_GQA.pdf" TargetMode="External"/><Relationship Id="rId5" Type="http://schemas.openxmlformats.org/officeDocument/2006/relationships/hyperlink" Target="https://www.entsog.eu/public/uploads/files/publications/TYNDP/2017/Annex%20A.zip" TargetMode="External"/><Relationship Id="rId10" Type="http://schemas.openxmlformats.org/officeDocument/2006/relationships/hyperlink" Target="https://www.entsog.eu/public/uploads/files/publications/TYNDP/2017/entsog_tyndp_2017_Annex_F_methodology.pdf" TargetMode="External"/><Relationship Id="rId4" Type="http://schemas.openxmlformats.org/officeDocument/2006/relationships/hyperlink" Target="https://www.entsog.eu/public/uploads/files/publications/TYNDP/2017/entsog_tyndp_2017_ES_170428_web.pdf" TargetMode="External"/><Relationship Id="rId9" Type="http://schemas.openxmlformats.org/officeDocument/2006/relationships/hyperlink" Target="https://www.entsog.eu/public/uploads/files/publications/TYNDP/2017/Annex%20E.zip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43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IG </a:t>
            </a:r>
            <a:r>
              <a:rPr lang="en-US" sz="2000" dirty="0"/>
              <a:t>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23</a:t>
            </a:r>
            <a:r>
              <a:rPr lang="en-US" sz="2000" baseline="30000" dirty="0" smtClean="0">
                <a:solidFill>
                  <a:schemeClr val="tx2"/>
                </a:solidFill>
              </a:rPr>
              <a:t>rd</a:t>
            </a:r>
            <a:r>
              <a:rPr lang="en-US" sz="2000" dirty="0" smtClean="0">
                <a:solidFill>
                  <a:schemeClr val="tx2"/>
                </a:solidFill>
              </a:rPr>
              <a:t> May 2017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TIGF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OSBB at VIP PIRINEOS: Proposed timeline</a:t>
            </a:r>
            <a:r>
              <a:rPr lang="en-GB" dirty="0" smtClean="0">
                <a:solidFill>
                  <a:srgbClr val="2A4677"/>
                </a:solidFill>
              </a:rPr>
              <a:t> 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4" name="3 Flecha derecha"/>
          <p:cNvSpPr/>
          <p:nvPr/>
        </p:nvSpPr>
        <p:spPr bwMode="auto">
          <a:xfrm>
            <a:off x="600075" y="4255725"/>
            <a:ext cx="8220397" cy="973475"/>
          </a:xfrm>
          <a:prstGeom prst="rightArrow">
            <a:avLst>
              <a:gd name="adj1" fmla="val 50000"/>
              <a:gd name="adj2" fmla="val 50794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6" name="15 Conector recto"/>
          <p:cNvCxnSpPr/>
          <p:nvPr/>
        </p:nvCxnSpPr>
        <p:spPr bwMode="auto">
          <a:xfrm>
            <a:off x="8257137" y="4237640"/>
            <a:ext cx="0" cy="38640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CuadroTexto"/>
          <p:cNvSpPr txBox="1"/>
          <p:nvPr/>
        </p:nvSpPr>
        <p:spPr>
          <a:xfrm>
            <a:off x="7627961" y="3542507"/>
            <a:ext cx="133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Final implementation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720160" y="396598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April 2018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1833408" y="3930852"/>
            <a:ext cx="1152128" cy="833485"/>
            <a:chOff x="1979712" y="2794332"/>
            <a:chExt cx="1152128" cy="833485"/>
          </a:xfrm>
        </p:grpSpPr>
        <p:cxnSp>
          <p:nvCxnSpPr>
            <p:cNvPr id="28" name="27 Conector recto"/>
            <p:cNvCxnSpPr>
              <a:stCxn id="30" idx="2"/>
              <a:endCxn id="47" idx="0"/>
            </p:cNvCxnSpPr>
            <p:nvPr/>
          </p:nvCxnSpPr>
          <p:spPr bwMode="auto">
            <a:xfrm>
              <a:off x="2555776" y="3071331"/>
              <a:ext cx="0" cy="35033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29 CuadroTexto"/>
            <p:cNvSpPr txBox="1"/>
            <p:nvPr/>
          </p:nvSpPr>
          <p:spPr>
            <a:xfrm>
              <a:off x="1979712" y="279433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19 April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7" name="46 Elipse"/>
            <p:cNvSpPr/>
            <p:nvPr/>
          </p:nvSpPr>
          <p:spPr bwMode="auto">
            <a:xfrm>
              <a:off x="2447764" y="3421663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4754625" y="3881477"/>
            <a:ext cx="1359773" cy="845642"/>
            <a:chOff x="3294088" y="2762552"/>
            <a:chExt cx="1359773" cy="845642"/>
          </a:xfrm>
        </p:grpSpPr>
        <p:sp>
          <p:nvSpPr>
            <p:cNvPr id="33" name="32 CuadroTexto"/>
            <p:cNvSpPr txBox="1"/>
            <p:nvPr/>
          </p:nvSpPr>
          <p:spPr>
            <a:xfrm>
              <a:off x="3294088" y="2762552"/>
              <a:ext cx="13597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September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cxnSp>
          <p:nvCxnSpPr>
            <p:cNvPr id="59" name="58 Conector recto"/>
            <p:cNvCxnSpPr>
              <a:endCxn id="60" idx="0"/>
            </p:cNvCxnSpPr>
            <p:nvPr/>
          </p:nvCxnSpPr>
          <p:spPr bwMode="auto">
            <a:xfrm>
              <a:off x="3959932" y="3051708"/>
              <a:ext cx="0" cy="35033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0" name="59 Elipse"/>
            <p:cNvSpPr/>
            <p:nvPr/>
          </p:nvSpPr>
          <p:spPr bwMode="auto">
            <a:xfrm>
              <a:off x="3851920" y="3402040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5" name="64 Conector recto"/>
          <p:cNvCxnSpPr>
            <a:stCxn id="67" idx="2"/>
            <a:endCxn id="68" idx="0"/>
          </p:cNvCxnSpPr>
          <p:nvPr/>
        </p:nvCxnSpPr>
        <p:spPr bwMode="auto">
          <a:xfrm flipH="1">
            <a:off x="6852492" y="4222686"/>
            <a:ext cx="15866" cy="298279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66 CuadroTexto"/>
          <p:cNvSpPr txBox="1"/>
          <p:nvPr/>
        </p:nvSpPr>
        <p:spPr>
          <a:xfrm>
            <a:off x="6031020" y="3761021"/>
            <a:ext cx="167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October/November 2017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68" name="67 Elipse"/>
          <p:cNvSpPr/>
          <p:nvPr/>
        </p:nvSpPr>
        <p:spPr bwMode="auto">
          <a:xfrm>
            <a:off x="6754299" y="4520965"/>
            <a:ext cx="196385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95 Elipse"/>
          <p:cNvSpPr/>
          <p:nvPr/>
        </p:nvSpPr>
        <p:spPr bwMode="auto">
          <a:xfrm>
            <a:off x="8149125" y="4624042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418747" y="3930852"/>
            <a:ext cx="1152128" cy="833485"/>
            <a:chOff x="565051" y="2794332"/>
            <a:chExt cx="1152128" cy="833485"/>
          </a:xfrm>
        </p:grpSpPr>
        <p:cxnSp>
          <p:nvCxnSpPr>
            <p:cNvPr id="70" name="69 Conector recto"/>
            <p:cNvCxnSpPr>
              <a:stCxn id="71" idx="2"/>
              <a:endCxn id="72" idx="0"/>
            </p:cNvCxnSpPr>
            <p:nvPr/>
          </p:nvCxnSpPr>
          <p:spPr bwMode="auto">
            <a:xfrm>
              <a:off x="1141115" y="3071331"/>
              <a:ext cx="0" cy="35033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1" name="70 CuadroTexto"/>
            <p:cNvSpPr txBox="1"/>
            <p:nvPr/>
          </p:nvSpPr>
          <p:spPr>
            <a:xfrm>
              <a:off x="565051" y="279433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March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72" name="71 Elipse"/>
            <p:cNvSpPr/>
            <p:nvPr/>
          </p:nvSpPr>
          <p:spPr bwMode="auto">
            <a:xfrm>
              <a:off x="1033103" y="3421663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3" name="72 CuadroTexto"/>
          <p:cNvSpPr txBox="1"/>
          <p:nvPr/>
        </p:nvSpPr>
        <p:spPr>
          <a:xfrm>
            <a:off x="6187801" y="3274748"/>
            <a:ext cx="1336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Preliminary implementation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4752205" y="3068318"/>
            <a:ext cx="133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Pre-launch meeting between TIGF and Enagas</a:t>
            </a:r>
            <a:endParaRPr lang="en-US" sz="12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0" name="79 CuadroTexto"/>
          <p:cNvSpPr txBox="1"/>
          <p:nvPr/>
        </p:nvSpPr>
        <p:spPr>
          <a:xfrm>
            <a:off x="1741208" y="3105536"/>
            <a:ext cx="133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1</a:t>
            </a:r>
            <a:r>
              <a:rPr lang="en-US" sz="1200" b="0" baseline="30000" dirty="0" smtClean="0">
                <a:solidFill>
                  <a:schemeClr val="accent4">
                    <a:lumMod val="10000"/>
                  </a:schemeClr>
                </a:solidFill>
              </a:rPr>
              <a:t>st</a:t>
            </a: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 Working meeting between TIGF and Enagas</a:t>
            </a:r>
            <a:endParaRPr lang="en-US" sz="12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 bwMode="auto">
          <a:xfrm>
            <a:off x="6156176" y="3284984"/>
            <a:ext cx="1401318" cy="936103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1" name="80 Rectángulo"/>
          <p:cNvSpPr/>
          <p:nvPr/>
        </p:nvSpPr>
        <p:spPr bwMode="auto">
          <a:xfrm>
            <a:off x="7627945" y="3537848"/>
            <a:ext cx="1322078" cy="696437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81 CuadroTexto"/>
          <p:cNvSpPr txBox="1"/>
          <p:nvPr/>
        </p:nvSpPr>
        <p:spPr>
          <a:xfrm>
            <a:off x="326547" y="3717032"/>
            <a:ext cx="133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42</a:t>
            </a:r>
            <a:r>
              <a:rPr lang="en-US" sz="1200" b="0" baseline="30000" dirty="0" smtClean="0">
                <a:solidFill>
                  <a:schemeClr val="accent4">
                    <a:lumMod val="10000"/>
                  </a:schemeClr>
                </a:solidFill>
              </a:rPr>
              <a:t>nd</a:t>
            </a: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 IG</a:t>
            </a:r>
            <a:endParaRPr lang="en-US" sz="12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820213" y="985952"/>
            <a:ext cx="4210807" cy="193899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28600" indent="-228600" algn="ctr">
              <a:buAutoNum type="arabicParenR"/>
            </a:pPr>
            <a:r>
              <a:rPr lang="en-US" sz="1200" dirty="0" smtClean="0">
                <a:solidFill>
                  <a:schemeClr val="accent1"/>
                </a:solidFill>
              </a:rPr>
              <a:t>Update of the common methodology and submission to NRAs before summer</a:t>
            </a:r>
          </a:p>
          <a:p>
            <a:pPr marL="228600" indent="-228600" algn="ctr">
              <a:buAutoNum type="arabicParenR"/>
            </a:pPr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2) Internal deployment during summer with Data exchanges and coordination between TIGF and ENAGAS</a:t>
            </a:r>
          </a:p>
          <a:p>
            <a:pPr algn="ctr"/>
            <a:endParaRPr lang="en-US" sz="1200" dirty="0" smtClean="0">
              <a:solidFill>
                <a:schemeClr val="accent1"/>
              </a:solidFill>
            </a:endParaRPr>
          </a:p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3) Pre-launch meeting M-1 OSBB implementation. Before the meeting, TSOs will check the functionalities  provided by PRISMA 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7" name="6 Abrir llave"/>
          <p:cNvSpPr/>
          <p:nvPr/>
        </p:nvSpPr>
        <p:spPr bwMode="auto">
          <a:xfrm rot="5400000">
            <a:off x="3855063" y="929579"/>
            <a:ext cx="154304" cy="4197614"/>
          </a:xfrm>
          <a:prstGeom prst="lef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7" name="72 CuadroTexto"/>
          <p:cNvSpPr txBox="1"/>
          <p:nvPr/>
        </p:nvSpPr>
        <p:spPr>
          <a:xfrm>
            <a:off x="6156176" y="3007985"/>
            <a:ext cx="133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Semi-automatic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8" name="72 CuadroTexto"/>
          <p:cNvSpPr txBox="1"/>
          <p:nvPr/>
        </p:nvSpPr>
        <p:spPr>
          <a:xfrm>
            <a:off x="7613496" y="3224009"/>
            <a:ext cx="133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B050"/>
                </a:solidFill>
              </a:rPr>
              <a:t>Automatic</a:t>
            </a:r>
            <a:endParaRPr lang="en-US" sz="1200" dirty="0">
              <a:solidFill>
                <a:srgbClr val="00B050"/>
              </a:solidFill>
            </a:endParaRPr>
          </a:p>
        </p:txBody>
      </p:sp>
      <p:grpSp>
        <p:nvGrpSpPr>
          <p:cNvPr id="35" name="1 Grupo"/>
          <p:cNvGrpSpPr/>
          <p:nvPr/>
        </p:nvGrpSpPr>
        <p:grpSpPr>
          <a:xfrm>
            <a:off x="3131840" y="3932593"/>
            <a:ext cx="1152128" cy="833485"/>
            <a:chOff x="565051" y="2794332"/>
            <a:chExt cx="1152128" cy="833485"/>
          </a:xfrm>
        </p:grpSpPr>
        <p:cxnSp>
          <p:nvCxnSpPr>
            <p:cNvPr id="36" name="69 Conector recto"/>
            <p:cNvCxnSpPr>
              <a:stCxn id="39" idx="2"/>
              <a:endCxn id="40" idx="0"/>
            </p:cNvCxnSpPr>
            <p:nvPr/>
          </p:nvCxnSpPr>
          <p:spPr bwMode="auto">
            <a:xfrm>
              <a:off x="1141115" y="3071331"/>
              <a:ext cx="0" cy="350332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70 CuadroTexto"/>
            <p:cNvSpPr txBox="1"/>
            <p:nvPr/>
          </p:nvSpPr>
          <p:spPr>
            <a:xfrm>
              <a:off x="565051" y="2794332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22 May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40" name="71 Elipse"/>
            <p:cNvSpPr/>
            <p:nvPr/>
          </p:nvSpPr>
          <p:spPr bwMode="auto">
            <a:xfrm>
              <a:off x="1033103" y="3421663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1" name="81 CuadroTexto"/>
          <p:cNvSpPr txBox="1"/>
          <p:nvPr/>
        </p:nvSpPr>
        <p:spPr>
          <a:xfrm>
            <a:off x="3059832" y="3718773"/>
            <a:ext cx="133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43</a:t>
            </a:r>
            <a:r>
              <a:rPr lang="en-US" sz="1200" b="0" baseline="30000" dirty="0" smtClean="0">
                <a:solidFill>
                  <a:schemeClr val="accent4">
                    <a:lumMod val="10000"/>
                  </a:schemeClr>
                </a:solidFill>
              </a:rPr>
              <a:t>rd</a:t>
            </a:r>
            <a:r>
              <a:rPr lang="en-US" sz="1200" b="0" dirty="0" smtClean="0">
                <a:solidFill>
                  <a:schemeClr val="accent4">
                    <a:lumMod val="10000"/>
                  </a:schemeClr>
                </a:solidFill>
              </a:rPr>
              <a:t> IG</a:t>
            </a:r>
            <a:endParaRPr lang="en-US" sz="1200" b="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Forme libre 7"/>
          <p:cNvSpPr/>
          <p:nvPr/>
        </p:nvSpPr>
        <p:spPr bwMode="auto">
          <a:xfrm>
            <a:off x="1277400" y="3665617"/>
            <a:ext cx="384560" cy="277521"/>
          </a:xfrm>
          <a:custGeom>
            <a:avLst/>
            <a:gdLst>
              <a:gd name="connsiteX0" fmla="*/ 0 w 310392"/>
              <a:gd name="connsiteY0" fmla="*/ 50334 h 135218"/>
              <a:gd name="connsiteX1" fmla="*/ 92278 w 310392"/>
              <a:gd name="connsiteY1" fmla="*/ 134224 h 135218"/>
              <a:gd name="connsiteX2" fmla="*/ 310392 w 310392"/>
              <a:gd name="connsiteY2" fmla="*/ 0 h 13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92" h="135218">
                <a:moveTo>
                  <a:pt x="0" y="50334"/>
                </a:moveTo>
                <a:cubicBezTo>
                  <a:pt x="20273" y="96473"/>
                  <a:pt x="40546" y="142613"/>
                  <a:pt x="92278" y="134224"/>
                </a:cubicBezTo>
                <a:cubicBezTo>
                  <a:pt x="144010" y="125835"/>
                  <a:pt x="227201" y="62917"/>
                  <a:pt x="310392" y="0"/>
                </a:cubicBezTo>
              </a:path>
            </a:pathLst>
          </a:custGeom>
          <a:solidFill>
            <a:schemeClr val="tx1"/>
          </a:solidFill>
          <a:ln>
            <a:solidFill>
              <a:srgbClr val="339966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ok</a:t>
            </a:r>
          </a:p>
        </p:txBody>
      </p:sp>
      <p:sp>
        <p:nvSpPr>
          <p:cNvPr id="44" name="Forme libre 43"/>
          <p:cNvSpPr/>
          <p:nvPr/>
        </p:nvSpPr>
        <p:spPr bwMode="auto">
          <a:xfrm>
            <a:off x="2697345" y="3271954"/>
            <a:ext cx="384560" cy="277521"/>
          </a:xfrm>
          <a:custGeom>
            <a:avLst/>
            <a:gdLst>
              <a:gd name="connsiteX0" fmla="*/ 0 w 310392"/>
              <a:gd name="connsiteY0" fmla="*/ 50334 h 135218"/>
              <a:gd name="connsiteX1" fmla="*/ 92278 w 310392"/>
              <a:gd name="connsiteY1" fmla="*/ 134224 h 135218"/>
              <a:gd name="connsiteX2" fmla="*/ 310392 w 310392"/>
              <a:gd name="connsiteY2" fmla="*/ 0 h 13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392" h="135218">
                <a:moveTo>
                  <a:pt x="0" y="50334"/>
                </a:moveTo>
                <a:cubicBezTo>
                  <a:pt x="20273" y="96473"/>
                  <a:pt x="40546" y="142613"/>
                  <a:pt x="92278" y="134224"/>
                </a:cubicBezTo>
                <a:cubicBezTo>
                  <a:pt x="144010" y="125835"/>
                  <a:pt x="227201" y="62917"/>
                  <a:pt x="310392" y="0"/>
                </a:cubicBezTo>
              </a:path>
            </a:pathLst>
          </a:custGeom>
          <a:solidFill>
            <a:schemeClr val="tx1"/>
          </a:solidFill>
          <a:ln>
            <a:solidFill>
              <a:srgbClr val="339966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ok</a:t>
            </a:r>
          </a:p>
        </p:txBody>
      </p:sp>
    </p:spTree>
    <p:extLst>
      <p:ext uri="{BB962C8B-B14F-4D97-AF65-F5344CB8AC3E}">
        <p14:creationId xmlns:p14="http://schemas.microsoft.com/office/powerpoint/2010/main" val="343211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OSBB at VIP IBERICO: Timeline</a:t>
            </a:r>
            <a:r>
              <a:rPr lang="en-GB" dirty="0" smtClean="0">
                <a:solidFill>
                  <a:srgbClr val="2A4677"/>
                </a:solidFill>
              </a:rPr>
              <a:t> 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4" name="3 Flecha derecha"/>
          <p:cNvSpPr/>
          <p:nvPr/>
        </p:nvSpPr>
        <p:spPr bwMode="auto">
          <a:xfrm>
            <a:off x="600075" y="2743557"/>
            <a:ext cx="8220397" cy="973475"/>
          </a:xfrm>
          <a:prstGeom prst="rightArrow">
            <a:avLst>
              <a:gd name="adj1" fmla="val 50000"/>
              <a:gd name="adj2" fmla="val 50794"/>
            </a:avLst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4504944" y="2505000"/>
            <a:ext cx="1152128" cy="825865"/>
            <a:chOff x="4788024" y="2749166"/>
            <a:chExt cx="1152128" cy="825865"/>
          </a:xfrm>
        </p:grpSpPr>
        <p:cxnSp>
          <p:nvCxnSpPr>
            <p:cNvPr id="65" name="64 Conector recto"/>
            <p:cNvCxnSpPr>
              <a:stCxn id="67" idx="2"/>
              <a:endCxn id="68" idx="0"/>
            </p:cNvCxnSpPr>
            <p:nvPr/>
          </p:nvCxnSpPr>
          <p:spPr bwMode="auto">
            <a:xfrm>
              <a:off x="5364088" y="3210831"/>
              <a:ext cx="0" cy="158046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7" name="66 CuadroTexto"/>
            <p:cNvSpPr txBox="1"/>
            <p:nvPr/>
          </p:nvSpPr>
          <p:spPr>
            <a:xfrm>
              <a:off x="4788024" y="2749166"/>
              <a:ext cx="11521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October 1</a:t>
              </a:r>
              <a:r>
                <a:rPr lang="en-US" sz="1200" baseline="30000" dirty="0" smtClean="0">
                  <a:solidFill>
                    <a:schemeClr val="accent1"/>
                  </a:solidFill>
                </a:rPr>
                <a:t>st</a:t>
              </a:r>
              <a:r>
                <a:rPr lang="en-US" sz="1200" dirty="0" smtClean="0">
                  <a:solidFill>
                    <a:schemeClr val="accent1"/>
                  </a:solidFill>
                </a:rPr>
                <a:t>, 2017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68" name="67 Elipse"/>
            <p:cNvSpPr/>
            <p:nvPr/>
          </p:nvSpPr>
          <p:spPr bwMode="auto">
            <a:xfrm>
              <a:off x="5256076" y="3368877"/>
              <a:ext cx="216024" cy="206154"/>
            </a:xfrm>
            <a:prstGeom prst="ellipse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6979873" y="2013682"/>
            <a:ext cx="1336543" cy="1317183"/>
            <a:chOff x="6979873" y="2003322"/>
            <a:chExt cx="1336543" cy="1317183"/>
          </a:xfrm>
        </p:grpSpPr>
        <p:sp>
          <p:nvSpPr>
            <p:cNvPr id="17" name="16 CuadroTexto"/>
            <p:cNvSpPr txBox="1"/>
            <p:nvPr/>
          </p:nvSpPr>
          <p:spPr>
            <a:xfrm>
              <a:off x="6979889" y="2030339"/>
              <a:ext cx="1336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Final implementation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7064848" y="2444383"/>
              <a:ext cx="11521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April 2018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grpSp>
          <p:nvGrpSpPr>
            <p:cNvPr id="13" name="12 Grupo"/>
            <p:cNvGrpSpPr/>
            <p:nvPr/>
          </p:nvGrpSpPr>
          <p:grpSpPr>
            <a:xfrm>
              <a:off x="7532900" y="2727949"/>
              <a:ext cx="216024" cy="592556"/>
              <a:chOff x="7532900" y="2727949"/>
              <a:chExt cx="216024" cy="592556"/>
            </a:xfrm>
          </p:grpSpPr>
          <p:cxnSp>
            <p:nvCxnSpPr>
              <p:cNvPr id="16" name="15 Conector recto"/>
              <p:cNvCxnSpPr>
                <a:endCxn id="96" idx="0"/>
              </p:cNvCxnSpPr>
              <p:nvPr/>
            </p:nvCxnSpPr>
            <p:spPr bwMode="auto">
              <a:xfrm>
                <a:off x="7640912" y="2727949"/>
                <a:ext cx="0" cy="386402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96" name="95 Elipse"/>
              <p:cNvSpPr/>
              <p:nvPr/>
            </p:nvSpPr>
            <p:spPr bwMode="auto">
              <a:xfrm>
                <a:off x="7532900" y="3114351"/>
                <a:ext cx="216024" cy="206154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1" name="80 Rectángulo"/>
            <p:cNvSpPr/>
            <p:nvPr/>
          </p:nvSpPr>
          <p:spPr bwMode="auto">
            <a:xfrm>
              <a:off x="6979873" y="2003322"/>
              <a:ext cx="1322078" cy="699556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_tradnl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907704" y="2040699"/>
            <a:ext cx="1336527" cy="1290166"/>
            <a:chOff x="2083345" y="1962003"/>
            <a:chExt cx="1336527" cy="1290166"/>
          </a:xfrm>
        </p:grpSpPr>
        <p:grpSp>
          <p:nvGrpSpPr>
            <p:cNvPr id="3" name="2 Grupo"/>
            <p:cNvGrpSpPr/>
            <p:nvPr/>
          </p:nvGrpSpPr>
          <p:grpSpPr>
            <a:xfrm>
              <a:off x="2172880" y="2414185"/>
              <a:ext cx="1152128" cy="837984"/>
              <a:chOff x="1979712" y="2789833"/>
              <a:chExt cx="1152128" cy="837984"/>
            </a:xfrm>
          </p:grpSpPr>
          <p:cxnSp>
            <p:nvCxnSpPr>
              <p:cNvPr id="28" name="27 Conector recto"/>
              <p:cNvCxnSpPr>
                <a:stCxn id="30" idx="2"/>
                <a:endCxn id="47" idx="0"/>
              </p:cNvCxnSpPr>
              <p:nvPr/>
            </p:nvCxnSpPr>
            <p:spPr bwMode="auto">
              <a:xfrm>
                <a:off x="2555776" y="3066832"/>
                <a:ext cx="0" cy="354831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" name="29 CuadroTexto"/>
              <p:cNvSpPr txBox="1"/>
              <p:nvPr/>
            </p:nvSpPr>
            <p:spPr>
              <a:xfrm>
                <a:off x="1979712" y="2789833"/>
                <a:ext cx="11521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</a:rPr>
                  <a:t>April 2017</a:t>
                </a:r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47" name="46 Elipse"/>
              <p:cNvSpPr/>
              <p:nvPr/>
            </p:nvSpPr>
            <p:spPr bwMode="auto">
              <a:xfrm>
                <a:off x="2447764" y="3421663"/>
                <a:ext cx="216024" cy="206154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95" name="94 CuadroTexto"/>
            <p:cNvSpPr txBox="1"/>
            <p:nvPr/>
          </p:nvSpPr>
          <p:spPr>
            <a:xfrm>
              <a:off x="2083345" y="1982152"/>
              <a:ext cx="1336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1"/>
                  </a:solidFill>
                </a:rPr>
                <a:t>Preliminary implementation</a:t>
              </a:r>
              <a:endParaRPr 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97" name="96 Rectángulo"/>
            <p:cNvSpPr/>
            <p:nvPr/>
          </p:nvSpPr>
          <p:spPr bwMode="auto">
            <a:xfrm>
              <a:off x="2097794" y="1962003"/>
              <a:ext cx="1322078" cy="721523"/>
            </a:xfrm>
            <a:prstGeom prst="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_tradnl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30 Abrir llave"/>
          <p:cNvSpPr/>
          <p:nvPr/>
        </p:nvSpPr>
        <p:spPr bwMode="auto">
          <a:xfrm rot="16200000">
            <a:off x="3716303" y="2382809"/>
            <a:ext cx="216025" cy="2482904"/>
          </a:xfrm>
          <a:prstGeom prst="leftBrace">
            <a:avLst>
              <a:gd name="adj1" fmla="val 73590"/>
              <a:gd name="adj2" fmla="val 50614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8" name="97 Abrir llave"/>
          <p:cNvSpPr/>
          <p:nvPr/>
        </p:nvSpPr>
        <p:spPr bwMode="auto">
          <a:xfrm rot="16200000">
            <a:off x="6223596" y="2382810"/>
            <a:ext cx="216025" cy="2482904"/>
          </a:xfrm>
          <a:prstGeom prst="leftBrace">
            <a:avLst>
              <a:gd name="adj1" fmla="val 73590"/>
              <a:gd name="adj2" fmla="val 50614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s-ES_tradnl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9" name="98 CuadroTexto"/>
          <p:cNvSpPr txBox="1"/>
          <p:nvPr/>
        </p:nvSpPr>
        <p:spPr>
          <a:xfrm>
            <a:off x="2627784" y="3812847"/>
            <a:ext cx="2389803" cy="138499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OS values will depend on: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Total booked capacity after the monthly auction &gt;95% nominal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monthly </a:t>
            </a:r>
            <a:r>
              <a:rPr lang="en-US" sz="1200" dirty="0" err="1" smtClean="0">
                <a:solidFill>
                  <a:schemeClr val="accent1"/>
                </a:solidFill>
              </a:rPr>
              <a:t>programation</a:t>
            </a:r>
            <a:r>
              <a:rPr lang="en-US" sz="1200" dirty="0" smtClean="0">
                <a:solidFill>
                  <a:schemeClr val="accent1"/>
                </a:solidFill>
              </a:rPr>
              <a:t> conditions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5148064" y="3812847"/>
            <a:ext cx="2414972" cy="138499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</a:rPr>
              <a:t>OS values will depend on:</a:t>
            </a:r>
          </a:p>
          <a:p>
            <a:endParaRPr lang="en-US" sz="1200" dirty="0" smtClean="0">
              <a:solidFill>
                <a:schemeClr val="accent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/>
                </a:solidFill>
              </a:rPr>
              <a:t>Total booked capacity after the monthly auction &gt;</a:t>
            </a:r>
            <a:r>
              <a:rPr lang="en-US" sz="1200" dirty="0" smtClean="0">
                <a:solidFill>
                  <a:schemeClr val="accent1"/>
                </a:solidFill>
              </a:rPr>
              <a:t>90% </a:t>
            </a:r>
            <a:r>
              <a:rPr lang="en-US" sz="1200" dirty="0">
                <a:solidFill>
                  <a:schemeClr val="accent1"/>
                </a:solidFill>
              </a:rPr>
              <a:t>nominal capacity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/>
                </a:solidFill>
              </a:rPr>
              <a:t>monthly </a:t>
            </a:r>
            <a:r>
              <a:rPr lang="en-US" sz="1200" dirty="0" err="1" smtClean="0">
                <a:solidFill>
                  <a:schemeClr val="accent1"/>
                </a:solidFill>
              </a:rPr>
              <a:t>programation</a:t>
            </a:r>
            <a:r>
              <a:rPr lang="en-US" sz="1200" dirty="0" smtClean="0">
                <a:solidFill>
                  <a:schemeClr val="accent1"/>
                </a:solidFill>
              </a:rPr>
              <a:t> conditions</a:t>
            </a:r>
            <a:endParaRPr lang="en-US" sz="1200" dirty="0">
              <a:solidFill>
                <a:schemeClr val="accent1"/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3373746" y="1772816"/>
            <a:ext cx="1336527" cy="1525215"/>
            <a:chOff x="3373746" y="1772816"/>
            <a:chExt cx="1336527" cy="1525215"/>
          </a:xfrm>
        </p:grpSpPr>
        <p:grpSp>
          <p:nvGrpSpPr>
            <p:cNvPr id="35" name="34 Grupo"/>
            <p:cNvGrpSpPr/>
            <p:nvPr/>
          </p:nvGrpSpPr>
          <p:grpSpPr>
            <a:xfrm>
              <a:off x="3465946" y="2464546"/>
              <a:ext cx="1152128" cy="833485"/>
              <a:chOff x="565051" y="2794332"/>
              <a:chExt cx="1152128" cy="833485"/>
            </a:xfrm>
          </p:grpSpPr>
          <p:cxnSp>
            <p:nvCxnSpPr>
              <p:cNvPr id="37" name="36 Conector recto"/>
              <p:cNvCxnSpPr>
                <a:stCxn id="38" idx="2"/>
                <a:endCxn id="39" idx="0"/>
              </p:cNvCxnSpPr>
              <p:nvPr/>
            </p:nvCxnSpPr>
            <p:spPr bwMode="auto">
              <a:xfrm>
                <a:off x="1141115" y="3255997"/>
                <a:ext cx="0" cy="165666"/>
              </a:xfrm>
              <a:prstGeom prst="line">
                <a:avLst/>
              </a:prstGeom>
              <a:noFill/>
              <a:ln w="2857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37 CuadroTexto"/>
              <p:cNvSpPr txBox="1"/>
              <p:nvPr/>
            </p:nvSpPr>
            <p:spPr>
              <a:xfrm>
                <a:off x="565051" y="2794332"/>
                <a:ext cx="11521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1"/>
                    </a:solidFill>
                  </a:rPr>
                  <a:t>Before Summer</a:t>
                </a:r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38 Elipse"/>
              <p:cNvSpPr/>
              <p:nvPr/>
            </p:nvSpPr>
            <p:spPr bwMode="auto">
              <a:xfrm>
                <a:off x="1033103" y="3421663"/>
                <a:ext cx="216024" cy="206154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36" name="35 CuadroTexto"/>
            <p:cNvSpPr txBox="1"/>
            <p:nvPr/>
          </p:nvSpPr>
          <p:spPr>
            <a:xfrm>
              <a:off x="3373746" y="1772816"/>
              <a:ext cx="1336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0" dirty="0">
                  <a:solidFill>
                    <a:schemeClr val="accent4">
                      <a:lumMod val="10000"/>
                    </a:schemeClr>
                  </a:solidFill>
                </a:rPr>
                <a:t>New version of the OSBB methodology to be sent to NRAs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953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OSBB at VIP IBERICO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9600" y="1005111"/>
            <a:ext cx="832326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 err="1" smtClean="0"/>
              <a:t>Enagás</a:t>
            </a:r>
            <a:r>
              <a:rPr lang="en-US" sz="1800" b="0" dirty="0" smtClean="0"/>
              <a:t> and REN implemented OSBB on1</a:t>
            </a:r>
            <a:r>
              <a:rPr lang="en-US" sz="1800" b="0" baseline="30000" dirty="0" smtClean="0"/>
              <a:t>st</a:t>
            </a:r>
            <a:r>
              <a:rPr lang="en-US" sz="1800" b="0" dirty="0" smtClean="0"/>
              <a:t> April 2017.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 smtClean="0"/>
              <a:t>The offer of OS capacity depends on the following premises: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800" b="0" dirty="0" smtClean="0"/>
              <a:t>If after the monthly auction (for the following month) the capacity booked at VIP </a:t>
            </a:r>
            <a:r>
              <a:rPr lang="en-US" sz="1800" b="0" dirty="0" err="1" smtClean="0"/>
              <a:t>Ibérico</a:t>
            </a:r>
            <a:r>
              <a:rPr lang="en-US" sz="1800" b="0" dirty="0" smtClean="0"/>
              <a:t> is lower than 95%/90% (95% from April to September and 90% from October to March), then no OS capacity will be offered for the following month.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s-ES_tradnl" sz="1800" b="0" dirty="0" err="1" smtClean="0"/>
              <a:t>From</a:t>
            </a:r>
            <a:r>
              <a:rPr lang="es-ES_tradnl" sz="1800" b="0" dirty="0" smtClean="0"/>
              <a:t> 1st </a:t>
            </a:r>
            <a:r>
              <a:rPr lang="es-ES_tradnl" sz="1800" b="0" dirty="0" err="1" smtClean="0"/>
              <a:t>April</a:t>
            </a:r>
            <a:r>
              <a:rPr lang="es-ES_tradnl" sz="1800" b="0" dirty="0" smtClean="0"/>
              <a:t> 2017, OS </a:t>
            </a:r>
            <a:r>
              <a:rPr lang="es-ES_tradnl" sz="1800" b="0" dirty="0" err="1" smtClean="0"/>
              <a:t>capacity</a:t>
            </a:r>
            <a:r>
              <a:rPr lang="es-ES_tradnl" sz="1800" b="0" dirty="0" smtClean="0"/>
              <a:t> has </a:t>
            </a:r>
            <a:r>
              <a:rPr lang="es-ES_tradnl" sz="1800" b="0" dirty="0" err="1" smtClean="0"/>
              <a:t>been</a:t>
            </a:r>
            <a:r>
              <a:rPr lang="es-ES_tradnl" sz="1800" b="0" dirty="0" smtClean="0"/>
              <a:t> 0.</a:t>
            </a:r>
            <a:endParaRPr lang="en-US" sz="1800" b="0" dirty="0" smtClean="0"/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US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3108080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DRAFT AGENDA</a:t>
            </a: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836712"/>
            <a:ext cx="9001000" cy="5376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33400" algn="l"/>
              </a:tabLst>
            </a:pPr>
            <a:r>
              <a:rPr lang="en-GB" sz="1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  <a:tabLst>
                <a:tab pos="810260" algn="l"/>
              </a:tabLs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Minutes of the last meeting and agenda of this meeting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 approval)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First target. Use of infrastructures in the Region 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of interconnections from 1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 2014 to 30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September 2016 (deadline: June 2017): 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Feedback from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ACER-NRAs meeting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NRAs)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draft (for information by TSOs) 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00200" lvl="3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Preliminary conclusions: Dynamic capacity calculation, etc. (for information by TSOs) 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Second target. Balancing regimes in the Region: follow-up of the balancing regimes from 1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October 2016 to 20</a:t>
            </a:r>
            <a:r>
              <a:rPr lang="en-GB" sz="1000" baseline="30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September 2017 (December 2017) 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Third target. Market integration: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Iberia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 and TSOs)</a:t>
            </a: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MIBGAS: implicit allocation mechanism (public consultation) and ongoing developments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(information by ERSE)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just">
              <a:lnSpc>
                <a:spcPct val="150000"/>
              </a:lnSpc>
              <a:spcAft>
                <a:spcPts val="0"/>
              </a:spcAft>
              <a:buFont typeface="+mj-lt"/>
              <a:buAutoNum type="romanLcParenR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way forward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France: gas prices and internal congestions 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Fourth target. Infrastructures 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Update (for information by TSOs):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 Fifth target. Pending issues: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solidFill>
                  <a:srgbClr val="33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Implementation of OSBB mechanism: current application of the mechanism and update on ongoing developments (for information by TSOs)</a:t>
            </a:r>
            <a:endParaRPr lang="fr-FR" sz="1000" dirty="0">
              <a:solidFill>
                <a:srgbClr val="339966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457200" algn="l"/>
                <a:tab pos="533400" algn="l"/>
              </a:tabLs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AOB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0"/>
              </a:spcAft>
              <a:buSzPts val="1100"/>
              <a:buFont typeface="+mj-lt"/>
              <a:buAutoNum type="arabicPeriod"/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Stakeholder´s request: SG meeting </a:t>
            </a:r>
            <a:r>
              <a:rPr lang="en-GB" sz="1000" dirty="0">
                <a:solidFill>
                  <a:srgbClr val="548DD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(for information by NRAs)</a:t>
            </a:r>
            <a:endParaRPr lang="fr-F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  <a:tabLst>
                <a:tab pos="270510" algn="l"/>
                <a:tab pos="457200" algn="l"/>
                <a:tab pos="533400" algn="l"/>
              </a:tabLst>
            </a:pPr>
            <a:r>
              <a:rPr lang="en-GB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Calendar for the next meeting.</a:t>
            </a:r>
            <a:endParaRPr lang="fr-FR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28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II.1 WP 1: Use of interconnections</a:t>
            </a:r>
          </a:p>
        </p:txBody>
      </p:sp>
    </p:spTree>
    <p:extLst>
      <p:ext uri="{BB962C8B-B14F-4D97-AF65-F5344CB8AC3E}">
        <p14:creationId xmlns:p14="http://schemas.microsoft.com/office/powerpoint/2010/main" val="8911058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WP1: updated timeline</a:t>
            </a:r>
            <a:endParaRPr lang="fr-FR" dirty="0">
              <a:solidFill>
                <a:srgbClr val="2A4677"/>
              </a:solidFill>
            </a:endParaRPr>
          </a:p>
        </p:txBody>
      </p:sp>
      <p:sp>
        <p:nvSpPr>
          <p:cNvPr id="4" name="3 Flecha derecha"/>
          <p:cNvSpPr/>
          <p:nvPr/>
        </p:nvSpPr>
        <p:spPr bwMode="auto">
          <a:xfrm>
            <a:off x="467544" y="3031589"/>
            <a:ext cx="8424936" cy="1152128"/>
          </a:xfrm>
          <a:prstGeom prst="rightArrow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" name="6 Conector recto"/>
          <p:cNvCxnSpPr/>
          <p:nvPr/>
        </p:nvCxnSpPr>
        <p:spPr bwMode="auto">
          <a:xfrm>
            <a:off x="471882" y="3643834"/>
            <a:ext cx="1500" cy="511059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8 CuadroTexto"/>
          <p:cNvSpPr txBox="1"/>
          <p:nvPr/>
        </p:nvSpPr>
        <p:spPr>
          <a:xfrm>
            <a:off x="35495" y="4444999"/>
            <a:ext cx="920513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IG meeting</a:t>
            </a:r>
            <a:endParaRPr lang="en-US" sz="1200" dirty="0"/>
          </a:p>
        </p:txBody>
      </p:sp>
      <p:cxnSp>
        <p:nvCxnSpPr>
          <p:cNvPr id="16" name="15 Conector recto"/>
          <p:cNvCxnSpPr>
            <a:endCxn id="96" idx="0"/>
          </p:cNvCxnSpPr>
          <p:nvPr/>
        </p:nvCxnSpPr>
        <p:spPr bwMode="auto">
          <a:xfrm>
            <a:off x="8640452" y="3103597"/>
            <a:ext cx="0" cy="38640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CuadroTexto"/>
          <p:cNvSpPr txBox="1"/>
          <p:nvPr/>
        </p:nvSpPr>
        <p:spPr>
          <a:xfrm>
            <a:off x="7956376" y="2244109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Submission of the final report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956376" y="282946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30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June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35496" y="4197617"/>
            <a:ext cx="94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14</a:t>
            </a:r>
            <a:r>
              <a:rPr lang="en-US" sz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March</a:t>
            </a:r>
            <a:endParaRPr lang="en-US" sz="1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 bwMode="auto">
          <a:xfrm>
            <a:off x="922682" y="3088496"/>
            <a:ext cx="0" cy="349007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22 CuadroTexto"/>
          <p:cNvSpPr txBox="1"/>
          <p:nvPr/>
        </p:nvSpPr>
        <p:spPr>
          <a:xfrm>
            <a:off x="473382" y="1618103"/>
            <a:ext cx="11521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7AAE"/>
                </a:solidFill>
              </a:rPr>
              <a:t>First draft of chapters 1 &amp; 2 to be circulated internally within </a:t>
            </a:r>
            <a:r>
              <a:rPr lang="en-US" sz="1200" b="0" dirty="0" err="1" smtClean="0">
                <a:solidFill>
                  <a:srgbClr val="007AAE"/>
                </a:solidFill>
              </a:rPr>
              <a:t>Enagás</a:t>
            </a:r>
            <a:endParaRPr lang="en-US" sz="1200" b="0" dirty="0">
              <a:solidFill>
                <a:srgbClr val="007AAE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418626" y="282946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31</a:t>
            </a:r>
            <a:r>
              <a:rPr lang="en-US" sz="1200" baseline="30000" dirty="0" smtClean="0">
                <a:solidFill>
                  <a:schemeClr val="accent1"/>
                </a:solidFill>
              </a:rPr>
              <a:t>st</a:t>
            </a:r>
            <a:r>
              <a:rPr lang="en-US" sz="1200" dirty="0" smtClean="0">
                <a:solidFill>
                  <a:schemeClr val="accent1"/>
                </a:solidFill>
              </a:rPr>
              <a:t> March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 bwMode="auto">
          <a:xfrm>
            <a:off x="1655992" y="3569581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25 CuadroTexto"/>
          <p:cNvSpPr txBox="1"/>
          <p:nvPr/>
        </p:nvSpPr>
        <p:spPr>
          <a:xfrm>
            <a:off x="1074090" y="4337376"/>
            <a:ext cx="1152128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First draft of chapters 1 &amp; 2 to be circulated among TSOs</a:t>
            </a:r>
            <a:endParaRPr lang="en-US" sz="1200" b="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009399" y="415669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11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April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28" name="27 Conector recto"/>
          <p:cNvCxnSpPr>
            <a:stCxn id="51" idx="2"/>
            <a:endCxn id="47" idx="0"/>
          </p:cNvCxnSpPr>
          <p:nvPr/>
        </p:nvCxnSpPr>
        <p:spPr bwMode="auto">
          <a:xfrm flipH="1">
            <a:off x="2345590" y="3049558"/>
            <a:ext cx="17252" cy="372105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28 CuadroTexto"/>
          <p:cNvSpPr txBox="1"/>
          <p:nvPr/>
        </p:nvSpPr>
        <p:spPr>
          <a:xfrm>
            <a:off x="1786778" y="1612477"/>
            <a:ext cx="11521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rgbClr val="007AAE"/>
                </a:solidFill>
              </a:rPr>
              <a:t>First draft of chapters 3 &amp; 4 to be circulated internally within </a:t>
            </a:r>
            <a:r>
              <a:rPr lang="en-US" sz="1200" b="0" dirty="0" err="1" smtClean="0">
                <a:solidFill>
                  <a:srgbClr val="007AAE"/>
                </a:solidFill>
              </a:rPr>
              <a:t>Enagás</a:t>
            </a:r>
            <a:endParaRPr lang="en-US" sz="1200" b="0" dirty="0">
              <a:solidFill>
                <a:srgbClr val="007AAE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1786778" y="2794332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21</a:t>
            </a:r>
            <a:r>
              <a:rPr lang="en-US" sz="1200" baseline="30000" dirty="0" smtClean="0">
                <a:solidFill>
                  <a:schemeClr val="accent1"/>
                </a:solidFill>
              </a:rPr>
              <a:t>st</a:t>
            </a:r>
            <a:r>
              <a:rPr lang="en-US" sz="1200" dirty="0" smtClean="0">
                <a:solidFill>
                  <a:schemeClr val="accent1"/>
                </a:solidFill>
              </a:rPr>
              <a:t> April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019540" y="1268760"/>
            <a:ext cx="13681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New version of the document with TSOs comments and first draft of chapters 3 &amp; 4 to be circulated between TSOs</a:t>
            </a:r>
            <a:endParaRPr lang="en-US" sz="1200" b="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118926" y="2786865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12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May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4644708" y="4395057"/>
            <a:ext cx="1295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Deadline for TSOs to submit comments/ complete to chapters 1,2, 3 &amp; 4</a:t>
            </a:r>
            <a:endParaRPr lang="en-US" sz="1200" b="0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742650" y="421486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24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May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10" name="9 Elipse"/>
          <p:cNvSpPr/>
          <p:nvPr/>
        </p:nvSpPr>
        <p:spPr bwMode="auto">
          <a:xfrm>
            <a:off x="372496" y="3466504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41334" y="4183717"/>
            <a:ext cx="921212" cy="722947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1" name="40 Elipse"/>
          <p:cNvSpPr/>
          <p:nvPr/>
        </p:nvSpPr>
        <p:spPr bwMode="auto">
          <a:xfrm>
            <a:off x="811084" y="3437503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3" name="42 Rectángulo"/>
          <p:cNvSpPr/>
          <p:nvPr/>
        </p:nvSpPr>
        <p:spPr bwMode="auto">
          <a:xfrm>
            <a:off x="473382" y="1618103"/>
            <a:ext cx="1152128" cy="145526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4" name="43 Elipse"/>
          <p:cNvSpPr/>
          <p:nvPr/>
        </p:nvSpPr>
        <p:spPr bwMode="auto">
          <a:xfrm>
            <a:off x="1547980" y="3437503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6" name="45 Rectángulo"/>
          <p:cNvSpPr/>
          <p:nvPr/>
        </p:nvSpPr>
        <p:spPr bwMode="auto">
          <a:xfrm>
            <a:off x="1079928" y="4183717"/>
            <a:ext cx="1152128" cy="116932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7" name="46 Elipse"/>
          <p:cNvSpPr/>
          <p:nvPr/>
        </p:nvSpPr>
        <p:spPr bwMode="auto">
          <a:xfrm>
            <a:off x="2237578" y="3421663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1" name="50 Rectángulo"/>
          <p:cNvSpPr/>
          <p:nvPr/>
        </p:nvSpPr>
        <p:spPr bwMode="auto">
          <a:xfrm>
            <a:off x="1786778" y="1594296"/>
            <a:ext cx="1152128" cy="145526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4" name="53 Conector recto"/>
          <p:cNvCxnSpPr/>
          <p:nvPr/>
        </p:nvCxnSpPr>
        <p:spPr bwMode="auto">
          <a:xfrm>
            <a:off x="2992183" y="3598582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54 CuadroTexto"/>
          <p:cNvSpPr txBox="1"/>
          <p:nvPr/>
        </p:nvSpPr>
        <p:spPr>
          <a:xfrm>
            <a:off x="2410281" y="4366377"/>
            <a:ext cx="115212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Deadline for TSOs to submit comments /complete to chapters 1 &amp;2</a:t>
            </a:r>
            <a:endParaRPr lang="en-US" sz="1200" b="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2345590" y="418569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05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May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57" name="56 Elipse"/>
          <p:cNvSpPr/>
          <p:nvPr/>
        </p:nvSpPr>
        <p:spPr bwMode="auto">
          <a:xfrm>
            <a:off x="2884171" y="3466504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8" name="57 Rectángulo"/>
          <p:cNvSpPr/>
          <p:nvPr/>
        </p:nvSpPr>
        <p:spPr bwMode="auto">
          <a:xfrm>
            <a:off x="2416119" y="4212718"/>
            <a:ext cx="1152128" cy="1353988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59" name="58 Conector recto"/>
          <p:cNvCxnSpPr>
            <a:endCxn id="60" idx="0"/>
          </p:cNvCxnSpPr>
          <p:nvPr/>
        </p:nvCxnSpPr>
        <p:spPr bwMode="auto">
          <a:xfrm>
            <a:off x="3605730" y="3051708"/>
            <a:ext cx="0" cy="35033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0" name="59 Elipse"/>
          <p:cNvSpPr/>
          <p:nvPr/>
        </p:nvSpPr>
        <p:spPr bwMode="auto">
          <a:xfrm>
            <a:off x="3497718" y="3402040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1" name="60 Conector recto"/>
          <p:cNvCxnSpPr/>
          <p:nvPr/>
        </p:nvCxnSpPr>
        <p:spPr bwMode="auto">
          <a:xfrm>
            <a:off x="5291380" y="3627406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61 Elipse"/>
          <p:cNvSpPr/>
          <p:nvPr/>
        </p:nvSpPr>
        <p:spPr bwMode="auto">
          <a:xfrm>
            <a:off x="5183368" y="3495328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62 Rectángulo"/>
          <p:cNvSpPr/>
          <p:nvPr/>
        </p:nvSpPr>
        <p:spPr bwMode="auto">
          <a:xfrm>
            <a:off x="3010914" y="1301845"/>
            <a:ext cx="1376778" cy="1729744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4" name="63 Rectángulo"/>
          <p:cNvSpPr/>
          <p:nvPr/>
        </p:nvSpPr>
        <p:spPr bwMode="auto">
          <a:xfrm>
            <a:off x="4644708" y="4217055"/>
            <a:ext cx="1250070" cy="1378331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5" name="64 Conector recto"/>
          <p:cNvCxnSpPr>
            <a:stCxn id="67" idx="2"/>
            <a:endCxn id="68" idx="0"/>
          </p:cNvCxnSpPr>
          <p:nvPr/>
        </p:nvCxnSpPr>
        <p:spPr bwMode="auto">
          <a:xfrm>
            <a:off x="5580112" y="3018545"/>
            <a:ext cx="0" cy="35033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65 CuadroTexto"/>
          <p:cNvSpPr txBox="1"/>
          <p:nvPr/>
        </p:nvSpPr>
        <p:spPr>
          <a:xfrm>
            <a:off x="4860032" y="1546095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Full draft of chapters 1, 2, 3 &amp; 4 to be circulated to NRAs</a:t>
            </a:r>
            <a:endParaRPr lang="en-US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5004048" y="274154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26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May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68" name="67 Elipse"/>
          <p:cNvSpPr/>
          <p:nvPr/>
        </p:nvSpPr>
        <p:spPr bwMode="auto">
          <a:xfrm>
            <a:off x="5472100" y="3368877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9" name="68 Rectángulo"/>
          <p:cNvSpPr/>
          <p:nvPr/>
        </p:nvSpPr>
        <p:spPr bwMode="auto">
          <a:xfrm>
            <a:off x="4919126" y="1541510"/>
            <a:ext cx="1237050" cy="145526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6084868" y="4400737"/>
            <a:ext cx="1295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2">
                    <a:lumMod val="50000"/>
                  </a:schemeClr>
                </a:solidFill>
              </a:rPr>
              <a:t>Deadline for NRAs to submit comments to chapters 1,2, 3 &amp; 4</a:t>
            </a:r>
            <a:endParaRPr lang="en-US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6182810" y="422054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</a:t>
            </a:r>
            <a:r>
              <a:rPr lang="en-US" sz="1200" baseline="30000" dirty="0" smtClean="0">
                <a:solidFill>
                  <a:schemeClr val="accent1"/>
                </a:solidFill>
              </a:rPr>
              <a:t>nd</a:t>
            </a:r>
            <a:r>
              <a:rPr lang="en-US" sz="1200" dirty="0" smtClean="0">
                <a:solidFill>
                  <a:schemeClr val="accent1"/>
                </a:solidFill>
              </a:rPr>
              <a:t> June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77" name="76 Conector recto"/>
          <p:cNvCxnSpPr/>
          <p:nvPr/>
        </p:nvCxnSpPr>
        <p:spPr bwMode="auto">
          <a:xfrm>
            <a:off x="7056276" y="3633086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" name="77 Elipse"/>
          <p:cNvSpPr/>
          <p:nvPr/>
        </p:nvSpPr>
        <p:spPr bwMode="auto">
          <a:xfrm>
            <a:off x="6948264" y="3501008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9" name="78 Rectángulo"/>
          <p:cNvSpPr/>
          <p:nvPr/>
        </p:nvSpPr>
        <p:spPr bwMode="auto">
          <a:xfrm>
            <a:off x="6156432" y="4222735"/>
            <a:ext cx="1151872" cy="1185039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85" name="84 Conector recto"/>
          <p:cNvCxnSpPr>
            <a:endCxn id="88" idx="0"/>
          </p:cNvCxnSpPr>
          <p:nvPr/>
        </p:nvCxnSpPr>
        <p:spPr bwMode="auto">
          <a:xfrm>
            <a:off x="6768244" y="3037847"/>
            <a:ext cx="0" cy="349007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85 CuadroTexto"/>
          <p:cNvSpPr txBox="1"/>
          <p:nvPr/>
        </p:nvSpPr>
        <p:spPr>
          <a:xfrm>
            <a:off x="6210932" y="1567454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First draft of chapters 5 &amp; 6 to be circulated between TSOs</a:t>
            </a:r>
            <a:endParaRPr lang="en-US" sz="1200" b="0" dirty="0"/>
          </a:p>
        </p:txBody>
      </p:sp>
      <p:sp>
        <p:nvSpPr>
          <p:cNvPr id="87" name="86 CuadroTexto"/>
          <p:cNvSpPr txBox="1"/>
          <p:nvPr/>
        </p:nvSpPr>
        <p:spPr>
          <a:xfrm>
            <a:off x="6156176" y="277881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1"/>
                </a:solidFill>
              </a:rPr>
              <a:t>2</a:t>
            </a:r>
            <a:r>
              <a:rPr lang="en-US" sz="1200" baseline="30000" dirty="0" smtClean="0">
                <a:solidFill>
                  <a:schemeClr val="accent1"/>
                </a:solidFill>
              </a:rPr>
              <a:t>nd</a:t>
            </a:r>
            <a:r>
              <a:rPr lang="en-US" sz="1200" dirty="0" smtClean="0">
                <a:solidFill>
                  <a:schemeClr val="accent1"/>
                </a:solidFill>
              </a:rPr>
              <a:t> June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88" name="87 Elipse"/>
          <p:cNvSpPr/>
          <p:nvPr/>
        </p:nvSpPr>
        <p:spPr bwMode="auto">
          <a:xfrm>
            <a:off x="6660232" y="3386854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9" name="88 Rectángulo"/>
          <p:cNvSpPr/>
          <p:nvPr/>
        </p:nvSpPr>
        <p:spPr bwMode="auto">
          <a:xfrm>
            <a:off x="6210932" y="1556792"/>
            <a:ext cx="1152128" cy="1455262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0" name="89 CuadroTexto"/>
          <p:cNvSpPr txBox="1"/>
          <p:nvPr/>
        </p:nvSpPr>
        <p:spPr>
          <a:xfrm>
            <a:off x="7381012" y="4400737"/>
            <a:ext cx="1295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Deadline for TSOs to submit comments /complete to chapters 5 &amp; 6</a:t>
            </a:r>
            <a:endParaRPr lang="en-US" sz="1200" b="0" dirty="0"/>
          </a:p>
        </p:txBody>
      </p:sp>
      <p:sp>
        <p:nvSpPr>
          <p:cNvPr id="91" name="90 CuadroTexto"/>
          <p:cNvSpPr txBox="1"/>
          <p:nvPr/>
        </p:nvSpPr>
        <p:spPr>
          <a:xfrm>
            <a:off x="7478954" y="4220549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accent1"/>
                </a:solidFill>
              </a:rPr>
              <a:t>9</a:t>
            </a:r>
            <a:r>
              <a:rPr lang="en-US" sz="1200" baseline="30000" dirty="0" smtClean="0">
                <a:solidFill>
                  <a:schemeClr val="accent1"/>
                </a:solidFill>
              </a:rPr>
              <a:t>th</a:t>
            </a:r>
            <a:r>
              <a:rPr lang="en-US" sz="1200" dirty="0" smtClean="0">
                <a:solidFill>
                  <a:schemeClr val="accent1"/>
                </a:solidFill>
              </a:rPr>
              <a:t> June</a:t>
            </a:r>
            <a:endParaRPr lang="en-US" sz="1200" dirty="0">
              <a:solidFill>
                <a:schemeClr val="accent1"/>
              </a:solidFill>
            </a:endParaRPr>
          </a:p>
        </p:txBody>
      </p:sp>
      <p:cxnSp>
        <p:nvCxnSpPr>
          <p:cNvPr id="92" name="91 Conector recto"/>
          <p:cNvCxnSpPr/>
          <p:nvPr/>
        </p:nvCxnSpPr>
        <p:spPr bwMode="auto">
          <a:xfrm>
            <a:off x="8027684" y="3633086"/>
            <a:ext cx="0" cy="585312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3" name="92 Elipse"/>
          <p:cNvSpPr/>
          <p:nvPr/>
        </p:nvSpPr>
        <p:spPr bwMode="auto">
          <a:xfrm>
            <a:off x="7919672" y="3501008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4" name="93 Rectángulo"/>
          <p:cNvSpPr/>
          <p:nvPr/>
        </p:nvSpPr>
        <p:spPr bwMode="auto">
          <a:xfrm>
            <a:off x="7453020" y="4222735"/>
            <a:ext cx="1295444" cy="1185039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6" name="95 Elipse"/>
          <p:cNvSpPr/>
          <p:nvPr/>
        </p:nvSpPr>
        <p:spPr bwMode="auto">
          <a:xfrm>
            <a:off x="8532440" y="3489999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489134" y="1612477"/>
            <a:ext cx="1076098" cy="14370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05772" y="1183157"/>
            <a:ext cx="45719" cy="457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70" name="6 Conector recto"/>
          <p:cNvCxnSpPr/>
          <p:nvPr/>
        </p:nvCxnSpPr>
        <p:spPr bwMode="auto">
          <a:xfrm>
            <a:off x="4088782" y="3635331"/>
            <a:ext cx="1500" cy="511059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8 CuadroTexto"/>
          <p:cNvSpPr txBox="1"/>
          <p:nvPr/>
        </p:nvSpPr>
        <p:spPr>
          <a:xfrm>
            <a:off x="3652395" y="4436496"/>
            <a:ext cx="91960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43</a:t>
            </a:r>
            <a:r>
              <a:rPr lang="en-US" sz="1200" baseline="30000" dirty="0" smtClean="0"/>
              <a:t>rd</a:t>
            </a:r>
            <a:r>
              <a:rPr lang="en-US" sz="1200" dirty="0" smtClean="0"/>
              <a:t> IG meeting</a:t>
            </a:r>
            <a:endParaRPr lang="en-US" sz="1200" dirty="0"/>
          </a:p>
        </p:txBody>
      </p:sp>
      <p:sp>
        <p:nvSpPr>
          <p:cNvPr id="72" name="18 CuadroTexto"/>
          <p:cNvSpPr txBox="1"/>
          <p:nvPr/>
        </p:nvSpPr>
        <p:spPr>
          <a:xfrm>
            <a:off x="3652396" y="4189114"/>
            <a:ext cx="947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22</a:t>
            </a:r>
            <a:r>
              <a:rPr lang="en-US" sz="1200" baseline="300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nd</a:t>
            </a:r>
            <a:r>
              <a:rPr lang="en-US" sz="12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May</a:t>
            </a:r>
            <a:endParaRPr lang="en-US" sz="1200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3" name="9 Elipse"/>
          <p:cNvSpPr/>
          <p:nvPr/>
        </p:nvSpPr>
        <p:spPr bwMode="auto">
          <a:xfrm>
            <a:off x="3989396" y="3458001"/>
            <a:ext cx="216024" cy="206154"/>
          </a:xfrm>
          <a:prstGeom prst="ellips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4" name="11 Rectángulo"/>
          <p:cNvSpPr/>
          <p:nvPr/>
        </p:nvSpPr>
        <p:spPr bwMode="auto">
          <a:xfrm>
            <a:off x="3658234" y="4175214"/>
            <a:ext cx="921212" cy="722947"/>
          </a:xfrm>
          <a:prstGeom prst="rect">
            <a:avLst/>
          </a:prstGeom>
          <a:noFill/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4088782" y="908720"/>
            <a:ext cx="0" cy="5040560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auto">
          <a:xfrm rot="19453537">
            <a:off x="2926066" y="1908643"/>
            <a:ext cx="1547995" cy="341967"/>
          </a:xfrm>
          <a:prstGeom prst="rect">
            <a:avLst/>
          </a:prstGeom>
          <a:solidFill>
            <a:schemeClr val="lt1">
              <a:alpha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2000" b="0" i="1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On </a:t>
            </a:r>
            <a:r>
              <a:rPr kumimoji="0" lang="fr-FR" sz="2000" b="0" i="1" u="none" strike="noStrike" normalizeH="0" baseline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going</a:t>
            </a:r>
            <a:r>
              <a:rPr kumimoji="0" lang="fr-FR" sz="2000" b="0" i="1" u="none" strike="noStrike" normalizeH="0" baseline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</a:rPr>
              <a:t>…</a:t>
            </a:r>
          </a:p>
        </p:txBody>
      </p:sp>
      <p:sp>
        <p:nvSpPr>
          <p:cNvPr id="21" name="Accolade ouvrante 20"/>
          <p:cNvSpPr/>
          <p:nvPr/>
        </p:nvSpPr>
        <p:spPr bwMode="auto">
          <a:xfrm rot="16200000">
            <a:off x="2068995" y="4315829"/>
            <a:ext cx="449798" cy="2717002"/>
          </a:xfrm>
          <a:prstGeom prst="leftBrace">
            <a:avLst/>
          </a:prstGeom>
          <a:noFill/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Rectangle à coins arrondis 30"/>
          <p:cNvSpPr/>
          <p:nvPr/>
        </p:nvSpPr>
        <p:spPr bwMode="auto">
          <a:xfrm>
            <a:off x="899592" y="5728410"/>
            <a:ext cx="2822170" cy="38956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Chapters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 1 &amp; 2 :</a:t>
            </a:r>
          </a:p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Data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shared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 and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compiled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charset="0"/>
            </a:endParaRPr>
          </a:p>
        </p:txBody>
      </p:sp>
      <p:sp>
        <p:nvSpPr>
          <p:cNvPr id="81" name="Accolade ouvrante 80"/>
          <p:cNvSpPr/>
          <p:nvPr/>
        </p:nvSpPr>
        <p:spPr bwMode="auto">
          <a:xfrm rot="5400000">
            <a:off x="2897606" y="-179089"/>
            <a:ext cx="449798" cy="2717002"/>
          </a:xfrm>
          <a:prstGeom prst="leftBrace">
            <a:avLst/>
          </a:prstGeom>
          <a:noFill/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2" name="Rectangle à coins arrondis 81"/>
          <p:cNvSpPr/>
          <p:nvPr/>
        </p:nvSpPr>
        <p:spPr bwMode="auto">
          <a:xfrm>
            <a:off x="2127574" y="703220"/>
            <a:ext cx="2012378" cy="421524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Chapters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 3 &amp; 4 :</a:t>
            </a:r>
          </a:p>
          <a:p>
            <a:pPr marL="0" marR="0" indent="0" algn="ctr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Data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under</a:t>
            </a: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 </a:t>
            </a:r>
            <a:r>
              <a:rPr kumimoji="0" lang="fr-FR" sz="1200" b="1" i="0" u="none" strike="noStrike" cap="none" normalizeH="0" baseline="0" dirty="0" err="1" smtClean="0">
                <a:ln>
                  <a:noFill/>
                </a:ln>
                <a:solidFill>
                  <a:srgbClr val="339966"/>
                </a:solidFill>
                <a:effectLst/>
                <a:latin typeface="Arial" charset="0"/>
              </a:rPr>
              <a:t>processing</a:t>
            </a:r>
            <a:endParaRPr kumimoji="0" lang="fr-FR" sz="1200" b="1" i="0" u="none" strike="noStrike" cap="none" normalizeH="0" baseline="0" dirty="0" smtClean="0">
              <a:ln>
                <a:noFill/>
              </a:ln>
              <a:solidFill>
                <a:srgbClr val="339966"/>
              </a:solidFill>
              <a:effectLst/>
              <a:latin typeface="Arial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5158025" y="863748"/>
            <a:ext cx="1306705" cy="476855"/>
          </a:xfrm>
          <a:prstGeom prst="wedgeEllipseCallout">
            <a:avLst>
              <a:gd name="adj1" fmla="val -23097"/>
              <a:gd name="adj2" fmla="val 77017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31/</a:t>
            </a:r>
            <a:r>
              <a:rPr kumimoji="0" lang="pt-PT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May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0" name="Oval Callout 79"/>
          <p:cNvSpPr/>
          <p:nvPr/>
        </p:nvSpPr>
        <p:spPr bwMode="auto">
          <a:xfrm>
            <a:off x="6012160" y="5687377"/>
            <a:ext cx="1459685" cy="549935"/>
          </a:xfrm>
          <a:prstGeom prst="wedgeEllipseCallout">
            <a:avLst>
              <a:gd name="adj1" fmla="val -16305"/>
              <a:gd name="adj2" fmla="val -85897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lang="pt-PT" sz="2000" dirty="0" smtClean="0"/>
              <a:t>7/</a:t>
            </a:r>
            <a:r>
              <a:rPr lang="pt-PT" sz="2000" dirty="0" err="1" smtClean="0"/>
              <a:t>June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3" name="Oval Callout 82"/>
          <p:cNvSpPr/>
          <p:nvPr/>
        </p:nvSpPr>
        <p:spPr bwMode="auto">
          <a:xfrm>
            <a:off x="4483281" y="5728410"/>
            <a:ext cx="1459685" cy="508902"/>
          </a:xfrm>
          <a:prstGeom prst="wedgeEllipseCallout">
            <a:avLst>
              <a:gd name="adj1" fmla="val -29136"/>
              <a:gd name="adj2" fmla="val -66541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lang="pt-PT" sz="2000" dirty="0" smtClean="0"/>
              <a:t>26/</a:t>
            </a:r>
            <a:r>
              <a:rPr lang="pt-PT" sz="2000" dirty="0" err="1" smtClean="0"/>
              <a:t>May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84" name="Oval Callout 83"/>
          <p:cNvSpPr/>
          <p:nvPr/>
        </p:nvSpPr>
        <p:spPr bwMode="auto">
          <a:xfrm>
            <a:off x="7478955" y="5674330"/>
            <a:ext cx="1651348" cy="779006"/>
          </a:xfrm>
          <a:prstGeom prst="wedgeEllipseCallout">
            <a:avLst>
              <a:gd name="adj1" fmla="val -16305"/>
              <a:gd name="adj2" fmla="val -76259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lang="pt-PT" sz="1800" dirty="0" err="1" smtClean="0"/>
              <a:t>From</a:t>
            </a:r>
            <a:r>
              <a:rPr lang="pt-PT" sz="1800" dirty="0" smtClean="0"/>
              <a:t> 8 to 30/</a:t>
            </a:r>
            <a:r>
              <a:rPr lang="pt-PT" sz="1800" dirty="0" err="1" smtClean="0"/>
              <a:t>June</a:t>
            </a:r>
            <a:endParaRPr kumimoji="0" lang="pt-PT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5" name="Oval Callout 94"/>
          <p:cNvSpPr/>
          <p:nvPr/>
        </p:nvSpPr>
        <p:spPr bwMode="auto">
          <a:xfrm>
            <a:off x="6712309" y="863748"/>
            <a:ext cx="1306705" cy="476855"/>
          </a:xfrm>
          <a:prstGeom prst="wedgeEllipseCallout">
            <a:avLst>
              <a:gd name="adj1" fmla="val -23097"/>
              <a:gd name="adj2" fmla="val 77017"/>
            </a:avLst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pt-PT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7/</a:t>
            </a:r>
            <a:r>
              <a:rPr kumimoji="0" lang="pt-PT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June</a:t>
            </a:r>
            <a:endParaRPr kumimoji="0" lang="pt-PT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25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V.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3020807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995244"/>
            <a:ext cx="83439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New South GRIP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TSOs are working in all the chapters of  the South GRIP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Regular conference calls have taken place and also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physical meetings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It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is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expected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be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sent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to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the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editor in June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It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might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be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published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this</a:t>
            </a:r>
            <a:r>
              <a:rPr lang="es-ES_tradnl" altLang="es-ES" sz="1600" b="0" baseline="0" dirty="0" smtClean="0">
                <a:solidFill>
                  <a:srgbClr val="2A4677"/>
                </a:solidFill>
                <a:latin typeface="Arial"/>
              </a:rPr>
              <a:t> </a:t>
            </a:r>
            <a:r>
              <a:rPr lang="es-ES_tradnl" altLang="es-ES" sz="1600" b="0" baseline="0" dirty="0" err="1" smtClean="0">
                <a:solidFill>
                  <a:srgbClr val="2A4677"/>
                </a:solidFill>
                <a:latin typeface="Arial"/>
              </a:rPr>
              <a:t>Summer</a:t>
            </a: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2A4677"/>
                </a:solidFill>
              </a:rPr>
              <a:t>Infrastructures: </a:t>
            </a:r>
            <a:r>
              <a:rPr lang="en-US" sz="2800" dirty="0" smtClean="0">
                <a:solidFill>
                  <a:srgbClr val="2A4677"/>
                </a:solidFill>
              </a:rPr>
              <a:t>new </a:t>
            </a:r>
            <a:r>
              <a:rPr lang="en-US" sz="2800" dirty="0">
                <a:solidFill>
                  <a:srgbClr val="2A4677"/>
                </a:solidFill>
              </a:rPr>
              <a:t>GRIP, TYNDP and PCIs </a:t>
            </a:r>
          </a:p>
        </p:txBody>
      </p:sp>
    </p:spTree>
    <p:extLst>
      <p:ext uri="{BB962C8B-B14F-4D97-AF65-F5344CB8AC3E}">
        <p14:creationId xmlns:p14="http://schemas.microsoft.com/office/powerpoint/2010/main" val="1270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39750" y="764704"/>
            <a:ext cx="8343900" cy="473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TYNDP 2017</a:t>
            </a:r>
          </a:p>
          <a:p>
            <a:pPr marL="1028700" lvl="1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Final TYNDP </a:t>
            </a:r>
            <a:r>
              <a:rPr lang="en-US" altLang="es-ES" sz="1600" b="0" baseline="0" dirty="0">
                <a:solidFill>
                  <a:srgbClr val="2A4677"/>
                </a:solidFill>
                <a:latin typeface="Arial"/>
              </a:rPr>
              <a:t>2017 was published </a:t>
            </a: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</a:rPr>
              <a:t>28 April 2017, after public consultation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3"/>
              </a:rPr>
              <a:t>Main report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4"/>
              </a:rPr>
              <a:t>Executive Summary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5"/>
              </a:rPr>
              <a:t>Annex A: infrastructure projects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6"/>
              </a:rPr>
              <a:t>Annex B: Map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7"/>
              </a:rPr>
              <a:t>Annex C: Demand &amp; Supply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8"/>
              </a:rPr>
              <a:t>Annex D: Capacities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9"/>
              </a:rPr>
              <a:t>Annex E: Modelling Results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10"/>
              </a:rPr>
              <a:t>Annex F: Methodology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>
                <a:solidFill>
                  <a:srgbClr val="2A4677"/>
                </a:solidFill>
                <a:latin typeface="Arial"/>
                <a:hlinkClick r:id="rId11"/>
              </a:rPr>
              <a:t>Annex G: Gas quality outlook </a:t>
            </a:r>
            <a:endParaRPr lang="en-US" altLang="es-ES" sz="1600" b="0" baseline="0" dirty="0" smtClean="0">
              <a:solidFill>
                <a:srgbClr val="2A4677"/>
              </a:solidFill>
              <a:latin typeface="Arial"/>
            </a:endParaRPr>
          </a:p>
          <a:p>
            <a:pPr marL="1428750" lvl="2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="0" baseline="0" dirty="0" smtClean="0">
                <a:solidFill>
                  <a:srgbClr val="2A4677"/>
                </a:solidFill>
                <a:latin typeface="Arial"/>
                <a:hlinkClick r:id="rId12"/>
              </a:rPr>
              <a:t>Annex H: Feedback</a:t>
            </a:r>
            <a:endParaRPr lang="en-US" altLang="es-ES" sz="1600" b="0" baseline="0" dirty="0">
              <a:solidFill>
                <a:srgbClr val="2A4677"/>
              </a:solidFill>
              <a:latin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33375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2A4677"/>
                </a:solidFill>
              </a:rPr>
              <a:t>Infrastructures: </a:t>
            </a:r>
            <a:r>
              <a:rPr lang="en-US" sz="2800" dirty="0" smtClean="0">
                <a:solidFill>
                  <a:srgbClr val="2A4677"/>
                </a:solidFill>
              </a:rPr>
              <a:t>new </a:t>
            </a:r>
            <a:r>
              <a:rPr lang="en-US" sz="2800" dirty="0">
                <a:solidFill>
                  <a:srgbClr val="2A4677"/>
                </a:solidFill>
              </a:rPr>
              <a:t>GRIP, TYNDP and PCIs </a:t>
            </a:r>
          </a:p>
        </p:txBody>
      </p:sp>
    </p:spTree>
    <p:extLst>
      <p:ext uri="{BB962C8B-B14F-4D97-AF65-F5344CB8AC3E}">
        <p14:creationId xmlns:p14="http://schemas.microsoft.com/office/powerpoint/2010/main" val="3141744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3 CuadroTexto"/>
          <p:cNvSpPr txBox="1">
            <a:spLocks noChangeArrowheads="1"/>
          </p:cNvSpPr>
          <p:nvPr/>
        </p:nvSpPr>
        <p:spPr bwMode="auto">
          <a:xfrm>
            <a:off x="504650" y="764704"/>
            <a:ext cx="8531845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PCI 2017</a:t>
            </a:r>
          </a:p>
          <a:p>
            <a:pPr marL="57150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400" b="0" baseline="0" dirty="0" smtClean="0">
                <a:solidFill>
                  <a:srgbClr val="2A4677"/>
                </a:solidFill>
                <a:latin typeface="Arial"/>
              </a:rPr>
              <a:t>In the last NSI West Gas Regional meeting of 27/04/2017 some project promoters, after the questions from the EC, explained the cross-border impacts of their projects. Enagas, GRTgaz, Reganosa, REN and TIGF were not requested to provide information regarding the cross-border impact of their projects. </a:t>
            </a:r>
          </a:p>
          <a:p>
            <a:pPr marL="57150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400" b="0" baseline="0" dirty="0" smtClean="0">
                <a:solidFill>
                  <a:srgbClr val="2A4677"/>
                </a:solidFill>
                <a:latin typeface="Arial"/>
              </a:rPr>
              <a:t>ENTSOG presented the templates that will be used to demonstrate the results of the PS-CBA of PCI candidates. </a:t>
            </a:r>
          </a:p>
          <a:p>
            <a:pPr marL="57150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400" b="0" baseline="0" dirty="0" smtClean="0">
                <a:solidFill>
                  <a:srgbClr val="2A4677"/>
                </a:solidFill>
                <a:latin typeface="Arial"/>
              </a:rPr>
              <a:t>The EC explained the MS approval and MS opinion processes and the differences between them. </a:t>
            </a:r>
          </a:p>
          <a:p>
            <a:pPr marL="571500" indent="-285750" algn="just" eaLnBrk="1" hangingPunct="1">
              <a:spcBef>
                <a:spcPts val="600"/>
              </a:spcBef>
              <a:spcAft>
                <a:spcPts val="600"/>
              </a:spcAft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s-ES" sz="1400" b="0" baseline="0" dirty="0" smtClean="0">
                <a:solidFill>
                  <a:srgbClr val="2A4677"/>
                </a:solidFill>
                <a:latin typeface="Arial"/>
              </a:rPr>
              <a:t>The methodology to elaborate the ranking of PCI projects will be presented in the next Cross-Regional meeting (30 May 2017).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399579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dirty="0">
                <a:solidFill>
                  <a:srgbClr val="2A4677"/>
                </a:solidFill>
              </a:rPr>
              <a:t>Infrastructures: </a:t>
            </a:r>
            <a:r>
              <a:rPr lang="en-US" sz="2800" dirty="0" smtClean="0">
                <a:solidFill>
                  <a:srgbClr val="2A4677"/>
                </a:solidFill>
              </a:rPr>
              <a:t>new </a:t>
            </a:r>
            <a:r>
              <a:rPr lang="en-US" sz="2800" dirty="0">
                <a:solidFill>
                  <a:srgbClr val="2A4677"/>
                </a:solidFill>
              </a:rPr>
              <a:t>GRIP, TYNDP and PCIs </a:t>
            </a:r>
          </a:p>
        </p:txBody>
      </p:sp>
    </p:spTree>
    <p:extLst>
      <p:ext uri="{BB962C8B-B14F-4D97-AF65-F5344CB8AC3E}">
        <p14:creationId xmlns:p14="http://schemas.microsoft.com/office/powerpoint/2010/main" val="641180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VI.1. OSBB</a:t>
            </a:r>
          </a:p>
        </p:txBody>
      </p:sp>
    </p:spTree>
    <p:extLst>
      <p:ext uri="{BB962C8B-B14F-4D97-AF65-F5344CB8AC3E}">
        <p14:creationId xmlns:p14="http://schemas.microsoft.com/office/powerpoint/2010/main" val="2482496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TIGF PPT 2014 + Valeur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RTgaz_modele_13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Frutiger 65 Bold"/>
        <a:ea typeface="ヒラギノ角ゴ Pro W3"/>
        <a:cs typeface=""/>
      </a:majorFont>
      <a:minorFont>
        <a:latin typeface="Frutiger 55 Roman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GazdeFranceMedium" pitchFamily="-128" charset="0"/>
            <a:ea typeface="ヒラギノ角ゴ Pro W3" pitchFamily="-128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053e7427-b740-4623-9dc3-a454ec399222">20170518_43st_IG_TSOs_Presentation_ext_VFinal (002).pptx</AcerDocumentName>
    <ACER_Abstract xmlns="985daa2e-53d8-4475-82b8-9c7d25324e34" xsi:nil="true"/>
    <_dlc_DocId xmlns="985daa2e-53d8-4475-82b8-9c7d25324e34">ACER-2017-47132</_dlc_DocId>
    <_dlc_DocIdUrl xmlns="985daa2e-53d8-4475-82b8-9c7d25324e34">
      <Url>https://extranet.acer.europa.eu/Events/43rd-IG-Meeting/_layouts/DocIdRedir.aspx?ID=ACER-2017-47132</Url>
      <Description>ACER-2017-47132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17F239779DB46917D9D5AA2832DCF" ma:contentTypeVersion="30" ma:contentTypeDescription="Create a new document." ma:contentTypeScope="" ma:versionID="c5946038492cad87ab5eaa7e503223df">
  <xsd:schema xmlns:xsd="http://www.w3.org/2001/XMLSchema" xmlns:xs="http://www.w3.org/2001/XMLSchema" xmlns:p="http://schemas.microsoft.com/office/2006/metadata/properties" xmlns:ns2="985daa2e-53d8-4475-82b8-9c7d25324e34" xmlns:ns3="053e7427-b740-4623-9dc3-a454ec399222" targetNamespace="http://schemas.microsoft.com/office/2006/metadata/properties" ma:root="true" ma:fieldsID="00047e9ca4c3e3a1c460a36692afc7ea" ns2:_="" ns3:_="">
    <xsd:import namespace="985daa2e-53d8-4475-82b8-9c7d25324e34"/>
    <xsd:import namespace="053e7427-b740-4623-9dc3-a454ec3992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e7427-b740-4623-9dc3-a454ec399222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C42CF551-37D2-4A31-88D0-87EE3F31C8ED}"/>
</file>

<file path=customXml/itemProps2.xml><?xml version="1.0" encoding="utf-8"?>
<ds:datastoreItem xmlns:ds="http://schemas.openxmlformats.org/officeDocument/2006/customXml" ds:itemID="{6B1FB961-D946-44B2-82A3-4222AB51B32F}"/>
</file>

<file path=customXml/itemProps3.xml><?xml version="1.0" encoding="utf-8"?>
<ds:datastoreItem xmlns:ds="http://schemas.openxmlformats.org/officeDocument/2006/customXml" ds:itemID="{5FE6E19C-48BB-4921-A634-FC4543AD1364}"/>
</file>

<file path=customXml/itemProps4.xml><?xml version="1.0" encoding="utf-8"?>
<ds:datastoreItem xmlns:ds="http://schemas.openxmlformats.org/officeDocument/2006/customXml" ds:itemID="{49AAF288-1E61-48EA-A9A6-662C80134FF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17106</TotalTime>
  <Words>947</Words>
  <Application>Microsoft Office PowerPoint</Application>
  <PresentationFormat>Presentación en pantalla (4:3)</PresentationFormat>
  <Paragraphs>151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24</vt:i4>
      </vt:variant>
      <vt:variant>
        <vt:lpstr>Títulos de diapositiva</vt:lpstr>
      </vt:variant>
      <vt:variant>
        <vt:i4>13</vt:i4>
      </vt:variant>
    </vt:vector>
  </HeadingPairs>
  <TitlesOfParts>
    <vt:vector size="51" baseType="lpstr">
      <vt:lpstr>ＭＳ Ｐゴシック</vt:lpstr>
      <vt:lpstr>Arial</vt:lpstr>
      <vt:lpstr>Calibri</vt:lpstr>
      <vt:lpstr>Frutiger 55 Roman</vt:lpstr>
      <vt:lpstr>Frutiger 65 Bold</vt:lpstr>
      <vt:lpstr>Frutiger LT Std 45 Light</vt:lpstr>
      <vt:lpstr>Frutiger LT Std 55 Roman</vt:lpstr>
      <vt:lpstr>GazdeFranceMedium</vt:lpstr>
      <vt:lpstr>Symbol</vt:lpstr>
      <vt:lpstr>Times</vt:lpstr>
      <vt:lpstr>Times New Roman</vt:lpstr>
      <vt:lpstr>Verdana</vt:lpstr>
      <vt:lpstr>Wingdings</vt:lpstr>
      <vt:lpstr>ヒラギノ角ゴ Pro W3</vt:lpstr>
      <vt:lpstr>1_Vorlage Power Point</vt:lpstr>
      <vt:lpstr>22_Vorlage Power Point</vt:lpstr>
      <vt:lpstr>2_Vorlage Power Point</vt:lpstr>
      <vt:lpstr>3_Vorlage Power Point</vt:lpstr>
      <vt:lpstr>4_Vorlage Power Point</vt:lpstr>
      <vt:lpstr>5_Vorlage Power Point</vt:lpstr>
      <vt:lpstr>GRTgaz_modele_13</vt:lpstr>
      <vt:lpstr>6_Vorlage Power Point</vt:lpstr>
      <vt:lpstr>7_Vorlage Power Point</vt:lpstr>
      <vt:lpstr>8_Vorlage Power Point</vt:lpstr>
      <vt:lpstr>9_Vorlage Power Point</vt:lpstr>
      <vt:lpstr>10_Vorlage Power Point</vt:lpstr>
      <vt:lpstr>11_Vorlage Power Point</vt:lpstr>
      <vt:lpstr>12_Vorlage Power Point</vt:lpstr>
      <vt:lpstr>13_Vorlage Power Point</vt:lpstr>
      <vt:lpstr>14_Vorlage Power Point</vt:lpstr>
      <vt:lpstr>15_Vorlage Power Point</vt:lpstr>
      <vt:lpstr>16_Vorlage Power Point</vt:lpstr>
      <vt:lpstr>17_Vorlage Power Point</vt:lpstr>
      <vt:lpstr>18_Vorlage Power Point</vt:lpstr>
      <vt:lpstr>19_Vorlage Power Point</vt:lpstr>
      <vt:lpstr>20_Vorlage Power Point</vt:lpstr>
      <vt:lpstr>21_Vorlage Power Point</vt:lpstr>
      <vt:lpstr>TIGF PPT 2014 + Valeurs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Borrego, Nuria</cp:lastModifiedBy>
  <cp:revision>1679</cp:revision>
  <cp:lastPrinted>2017-05-23T08:08:48Z</cp:lastPrinted>
  <dcterms:modified xsi:type="dcterms:W3CDTF">2017-05-23T08:09:10Z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0x01010026517F239779DB46917D9D5AA2832DCF</vt:lpwstr>
  </property>
  <property fmtid="{D5CDD505-2E9C-101B-9397-08002B2CF9AE}" pid="3" name="_dlc_DocIdItemGuid">
    <vt:lpwstr>91955a0c-3c8c-4bc0-a3d9-3dc5b780dc29</vt:lpwstr>
  </property>
</Properties>
</file>